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x="18288000" cy="10287000"/>
  <p:notesSz cx="6858000" cy="9144000"/>
  <p:embeddedFontLst>
    <p:embeddedFont>
      <p:font typeface="HK Modular" charset="1" panose="00000800000000000000"/>
      <p:regular r:id="rId90"/>
    </p:embeddedFont>
    <p:embeddedFont>
      <p:font typeface="Tomorrow Bold" charset="1" panose="00000000000000000000"/>
      <p:regular r:id="rId91"/>
    </p:embeddedFont>
    <p:embeddedFont>
      <p:font typeface="Tomorrow" charset="1" panose="00000000000000000000"/>
      <p:regular r:id="rId92"/>
    </p:embeddedFont>
    <p:embeddedFont>
      <p:font typeface="Arial" charset="1" panose="020B0502020202020204"/>
      <p:regular r:id="rId93"/>
    </p:embeddedFont>
    <p:embeddedFont>
      <p:font typeface="Arial Bold" charset="1" panose="020B0802020202020204"/>
      <p:regular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0.png" Type="http://schemas.openxmlformats.org/officeDocument/2006/relationships/image"/><Relationship Id="rId5" Target="../media/image5.png" Type="http://schemas.openxmlformats.org/officeDocument/2006/relationships/image"/><Relationship Id="rId6"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png" Type="http://schemas.openxmlformats.org/officeDocument/2006/relationships/image"/><Relationship Id="rId5" Target="../media/image5.png" Type="http://schemas.openxmlformats.org/officeDocument/2006/relationships/image"/><Relationship Id="rId6"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5.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19.png" Type="http://schemas.openxmlformats.org/officeDocument/2006/relationships/image"/><Relationship Id="rId13" Target="../media/image5.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4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5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5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5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5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6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6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6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6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13.png" Type="http://schemas.openxmlformats.org/officeDocument/2006/relationships/image"/><Relationship Id="rId8" Target="../media/image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7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7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7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7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7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7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8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8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8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8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8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11" Target="../media/image71.png" Type="http://schemas.openxmlformats.org/officeDocument/2006/relationships/image"/><Relationship Id="rId12" Target="../media/image72.png" Type="http://schemas.openxmlformats.org/officeDocument/2006/relationships/image"/><Relationship Id="rId13" Target="../media/image75.pn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 Id="rId8" Target="../media/image13.png" Type="http://schemas.openxmlformats.org/officeDocument/2006/relationships/image"/><Relationship Id="rId9" Target="../media/image9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png" Type="http://schemas.openxmlformats.org/officeDocument/2006/relationships/image"/><Relationship Id="rId5" Target="../media/image1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sv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 Id="rId6" Target="../media/image97.png" Type="http://schemas.openxmlformats.org/officeDocument/2006/relationships/image"/><Relationship Id="rId7" Target="../media/image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svg" Type="http://schemas.openxmlformats.org/officeDocument/2006/relationships/image"/><Relationship Id="rId11" Target="../media/image107.png" Type="http://schemas.openxmlformats.org/officeDocument/2006/relationships/image"/><Relationship Id="rId12" Target="../media/image108.svg" Type="http://schemas.openxmlformats.org/officeDocument/2006/relationships/image"/><Relationship Id="rId13" Target="../media/image109.png" Type="http://schemas.openxmlformats.org/officeDocument/2006/relationships/image"/><Relationship Id="rId14" Target="../media/image110.svg" Type="http://schemas.openxmlformats.org/officeDocument/2006/relationships/image"/><Relationship Id="rId15" Target="../media/image5.png" Type="http://schemas.openxmlformats.org/officeDocument/2006/relationships/image"/><Relationship Id="rId2" Target="../media/image98.png" Type="http://schemas.openxmlformats.org/officeDocument/2006/relationships/image"/><Relationship Id="rId3" Target="../media/image99.svg" Type="http://schemas.openxmlformats.org/officeDocument/2006/relationships/image"/><Relationship Id="rId4" Target="../media/image100.png" Type="http://schemas.openxmlformats.org/officeDocument/2006/relationships/image"/><Relationship Id="rId5" Target="../media/image101.png" Type="http://schemas.openxmlformats.org/officeDocument/2006/relationships/image"/><Relationship Id="rId6" Target="../media/image102.svg" Type="http://schemas.openxmlformats.org/officeDocument/2006/relationships/image"/><Relationship Id="rId7" Target="../media/image103.png" Type="http://schemas.openxmlformats.org/officeDocument/2006/relationships/image"/><Relationship Id="rId8" Target="../media/image104.svg" Type="http://schemas.openxmlformats.org/officeDocument/2006/relationships/image"/><Relationship Id="rId9" Target="../media/image10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6.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7.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png" Type="http://schemas.openxmlformats.org/officeDocument/2006/relationships/image"/><Relationship Id="rId5" Target="../media/image1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 Id="rId3" Target="../media/image119.svg" Type="http://schemas.openxmlformats.org/officeDocument/2006/relationships/image"/><Relationship Id="rId4" Target="../media/image5.png" Type="http://schemas.openxmlformats.org/officeDocument/2006/relationships/image"/><Relationship Id="rId5" Target="../media/image120.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svg" Type="http://schemas.openxmlformats.org/officeDocument/2006/relationships/image"/><Relationship Id="rId11" Target="../media/image5.png" Type="http://schemas.openxmlformats.org/officeDocument/2006/relationships/image"/><Relationship Id="rId2" Target="../media/image121.png" Type="http://schemas.openxmlformats.org/officeDocument/2006/relationships/image"/><Relationship Id="rId3" Target="../media/image101.png" Type="http://schemas.openxmlformats.org/officeDocument/2006/relationships/image"/><Relationship Id="rId4" Target="../media/image102.svg" Type="http://schemas.openxmlformats.org/officeDocument/2006/relationships/image"/><Relationship Id="rId5" Target="../media/image122.png" Type="http://schemas.openxmlformats.org/officeDocument/2006/relationships/image"/><Relationship Id="rId6" Target="../media/image123.svg" Type="http://schemas.openxmlformats.org/officeDocument/2006/relationships/image"/><Relationship Id="rId7" Target="../media/image103.png" Type="http://schemas.openxmlformats.org/officeDocument/2006/relationships/image"/><Relationship Id="rId8" Target="../media/image104.svg" Type="http://schemas.openxmlformats.org/officeDocument/2006/relationships/image"/><Relationship Id="rId9" Target="../media/image12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6.pn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0.pn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9.pn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0.pn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1.pn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sv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 Id="rId6" Target="../media/image132.png" Type="http://schemas.openxmlformats.org/officeDocument/2006/relationships/image"/><Relationship Id="rId7"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jpeg" Type="http://schemas.openxmlformats.org/officeDocument/2006/relationships/image"/><Relationship Id="rId5" Target="../media/image5.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3.png" Type="http://schemas.openxmlformats.org/officeDocument/2006/relationships/image"/><Relationship Id="rId3" Target="../media/image134.png" Type="http://schemas.openxmlformats.org/officeDocument/2006/relationships/image"/><Relationship Id="rId4" Target="../media/image135.png" Type="http://schemas.openxmlformats.org/officeDocument/2006/relationships/image"/><Relationship Id="rId5" Target="../media/image136.png" Type="http://schemas.openxmlformats.org/officeDocument/2006/relationships/image"/><Relationship Id="rId6" Target="../media/image137.png" Type="http://schemas.openxmlformats.org/officeDocument/2006/relationships/image"/><Relationship Id="rId7" Target="../media/image138.svg" Type="http://schemas.openxmlformats.org/officeDocument/2006/relationships/image"/><Relationship Id="rId8" Target="../media/image139.png" Type="http://schemas.openxmlformats.org/officeDocument/2006/relationships/image"/><Relationship Id="rId9" Target="../media/image5.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42.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42.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42.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43.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43.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43.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44.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45.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4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19.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46.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46.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5.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47.png" Type="http://schemas.openxmlformats.org/officeDocument/2006/relationships/image"/><Relationship Id="rId5" Target="../media/image148.svg" Type="http://schemas.openxmlformats.org/officeDocument/2006/relationships/image"/><Relationship Id="rId6" Target="../media/image149.png" Type="http://schemas.openxmlformats.org/officeDocument/2006/relationships/image"/><Relationship Id="rId7" Target="../media/image5.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0.png" Type="http://schemas.openxmlformats.org/officeDocument/2006/relationships/image"/><Relationship Id="rId3" Target="../media/image151.png" Type="http://schemas.openxmlformats.org/officeDocument/2006/relationships/image"/><Relationship Id="rId4" Target="../media/image152.png" Type="http://schemas.openxmlformats.org/officeDocument/2006/relationships/image"/><Relationship Id="rId5" Target="../media/image153.png" Type="http://schemas.openxmlformats.org/officeDocument/2006/relationships/image"/><Relationship Id="rId6" Target="../media/image154.png" Type="http://schemas.openxmlformats.org/officeDocument/2006/relationships/image"/><Relationship Id="rId7" Target="../media/image155.svg" Type="http://schemas.openxmlformats.org/officeDocument/2006/relationships/image"/><Relationship Id="rId8" Target="../media/image5.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56.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56.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57.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58.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5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19.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 Id="rId4" Target="../media/image5.png" Type="http://schemas.openxmlformats.org/officeDocument/2006/relationships/image"/><Relationship Id="rId5" Target="../media/image158.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9.jpeg" Type="http://schemas.openxmlformats.org/officeDocument/2006/relationships/image"/><Relationship Id="rId3" Target="../media/image160.png" Type="http://schemas.openxmlformats.org/officeDocument/2006/relationships/image"/><Relationship Id="rId4" Target="../media/image5.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agenciabrasil.ebc.com.br/educacao/noticia/2024-08/sete-cada-dez-estudantes-usam-ia-na-rotina-de-estudos" TargetMode="External" Type="http://schemas.openxmlformats.org/officeDocument/2006/relationships/hyperlink"/><Relationship Id="rId5" Target="https://redeglobo.globo.com/sp/eptv/eptv-na-escola-sao-carlos/noticia/tecnologias-com-inteligencia-artificial-podem-ajudar-na-rotina-de-estudos.ghtml" TargetMode="External" Type="http://schemas.openxmlformats.org/officeDocument/2006/relationships/hyperlink"/><Relationship Id="rId6" Target="../media/image5.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0219">
                <a:alpha val="100000"/>
              </a:srgbClr>
            </a:gs>
            <a:gs pos="50000">
              <a:srgbClr val="000224">
                <a:alpha val="100000"/>
              </a:srgbClr>
            </a:gs>
            <a:gs pos="100000">
              <a:srgbClr val="0496BE">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71313"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02649" y="4776424"/>
            <a:ext cx="4101788" cy="3486519"/>
          </a:xfrm>
          <a:custGeom>
            <a:avLst/>
            <a:gdLst/>
            <a:ahLst/>
            <a:cxnLst/>
            <a:rect r="r" b="b" t="t" l="l"/>
            <a:pathLst>
              <a:path h="3486519" w="4101788">
                <a:moveTo>
                  <a:pt x="0" y="0"/>
                </a:moveTo>
                <a:lnTo>
                  <a:pt x="4101788" y="0"/>
                </a:lnTo>
                <a:lnTo>
                  <a:pt x="4101788" y="3486519"/>
                </a:lnTo>
                <a:lnTo>
                  <a:pt x="0" y="3486519"/>
                </a:lnTo>
                <a:lnTo>
                  <a:pt x="0" y="0"/>
                </a:lnTo>
                <a:close/>
              </a:path>
            </a:pathLst>
          </a:custGeom>
          <a:blipFill>
            <a:blip r:embed="rId4"/>
            <a:stretch>
              <a:fillRect l="0" t="0" r="0" b="0"/>
            </a:stretch>
          </a:blipFill>
        </p:spPr>
      </p:sp>
      <p:sp>
        <p:nvSpPr>
          <p:cNvPr name="TextBox 4" id="4"/>
          <p:cNvSpPr txBox="true"/>
          <p:nvPr/>
        </p:nvSpPr>
        <p:spPr>
          <a:xfrm rot="0">
            <a:off x="1099337" y="5440169"/>
            <a:ext cx="8492722" cy="612642"/>
          </a:xfrm>
          <a:prstGeom prst="rect">
            <a:avLst/>
          </a:prstGeom>
        </p:spPr>
        <p:txBody>
          <a:bodyPr anchor="t" rtlCol="false" tIns="0" lIns="0" bIns="0" rIns="0">
            <a:spAutoFit/>
          </a:bodyPr>
          <a:lstStyle/>
          <a:p>
            <a:pPr algn="ctr">
              <a:lnSpc>
                <a:spcPts val="5082"/>
              </a:lnSpc>
              <a:spcBef>
                <a:spcPct val="0"/>
              </a:spcBef>
            </a:pPr>
            <a:r>
              <a:rPr lang="en-US" sz="3630">
                <a:solidFill>
                  <a:srgbClr val="FFFFFF"/>
                </a:solidFill>
                <a:latin typeface="HK Modular"/>
                <a:ea typeface="HK Modular"/>
                <a:cs typeface="HK Modular"/>
                <a:sym typeface="HK Modular"/>
              </a:rPr>
              <a:t>ASSISTENTE VIRTUAL </a:t>
            </a:r>
          </a:p>
        </p:txBody>
      </p:sp>
      <p:sp>
        <p:nvSpPr>
          <p:cNvPr name="TextBox 5" id="5"/>
          <p:cNvSpPr txBox="true"/>
          <p:nvPr/>
        </p:nvSpPr>
        <p:spPr>
          <a:xfrm rot="0">
            <a:off x="809246" y="3909649"/>
            <a:ext cx="8492722" cy="1552575"/>
          </a:xfrm>
          <a:prstGeom prst="rect">
            <a:avLst/>
          </a:prstGeom>
        </p:spPr>
        <p:txBody>
          <a:bodyPr anchor="t" rtlCol="false" tIns="0" lIns="0" bIns="0" rIns="0">
            <a:spAutoFit/>
          </a:bodyPr>
          <a:lstStyle/>
          <a:p>
            <a:pPr algn="ctr">
              <a:lnSpc>
                <a:spcPts val="12599"/>
              </a:lnSpc>
              <a:spcBef>
                <a:spcPct val="0"/>
              </a:spcBef>
            </a:pPr>
            <a:r>
              <a:rPr lang="en-US" sz="9000">
                <a:solidFill>
                  <a:srgbClr val="FFFFFF"/>
                </a:solidFill>
                <a:latin typeface="HK Modular"/>
                <a:ea typeface="HK Modular"/>
                <a:cs typeface="HK Modular"/>
                <a:sym typeface="HK Modular"/>
              </a:rPr>
              <a:t> TUTOR.IA</a:t>
            </a:r>
          </a:p>
        </p:txBody>
      </p:sp>
      <p:sp>
        <p:nvSpPr>
          <p:cNvPr name="TextBox 6" id="6"/>
          <p:cNvSpPr txBox="true"/>
          <p:nvPr/>
        </p:nvSpPr>
        <p:spPr>
          <a:xfrm rot="0">
            <a:off x="4239429" y="6348293"/>
            <a:ext cx="2212538" cy="513189"/>
          </a:xfrm>
          <a:prstGeom prst="rect">
            <a:avLst/>
          </a:prstGeom>
        </p:spPr>
        <p:txBody>
          <a:bodyPr anchor="t" rtlCol="false" tIns="0" lIns="0" bIns="0" rIns="0">
            <a:spAutoFit/>
          </a:bodyPr>
          <a:lstStyle/>
          <a:p>
            <a:pPr algn="ctr">
              <a:lnSpc>
                <a:spcPts val="4263"/>
              </a:lnSpc>
              <a:spcBef>
                <a:spcPct val="0"/>
              </a:spcBef>
            </a:pPr>
            <a:r>
              <a:rPr lang="en-US" sz="3045">
                <a:solidFill>
                  <a:srgbClr val="FFFFFF"/>
                </a:solidFill>
                <a:latin typeface="HK Modular"/>
                <a:ea typeface="HK Modular"/>
                <a:cs typeface="HK Modular"/>
                <a:sym typeface="HK Modular"/>
              </a:rPr>
              <a:t>GRUPO 6</a:t>
            </a:r>
          </a:p>
        </p:txBody>
      </p:sp>
      <p:grpSp>
        <p:nvGrpSpPr>
          <p:cNvPr name="Group 7" id="7"/>
          <p:cNvGrpSpPr/>
          <p:nvPr/>
        </p:nvGrpSpPr>
        <p:grpSpPr>
          <a:xfrm rot="0">
            <a:off x="0" y="-42468"/>
            <a:ext cx="15683232" cy="1845878"/>
            <a:chOff x="0" y="0"/>
            <a:chExt cx="20910976" cy="2461170"/>
          </a:xfrm>
        </p:grpSpPr>
        <p:grpSp>
          <p:nvGrpSpPr>
            <p:cNvPr name="Group 8" id="8"/>
            <p:cNvGrpSpPr/>
            <p:nvPr/>
          </p:nvGrpSpPr>
          <p:grpSpPr>
            <a:xfrm rot="0">
              <a:off x="0" y="0"/>
              <a:ext cx="20910976" cy="2461170"/>
              <a:chOff x="0" y="0"/>
              <a:chExt cx="3452918" cy="406400"/>
            </a:xfrm>
          </p:grpSpPr>
          <p:sp>
            <p:nvSpPr>
              <p:cNvPr name="Freeform 9" id="9"/>
              <p:cNvSpPr/>
              <p:nvPr/>
            </p:nvSpPr>
            <p:spPr>
              <a:xfrm flipH="false" flipV="false" rot="0">
                <a:off x="0" y="0"/>
                <a:ext cx="3452918" cy="406400"/>
              </a:xfrm>
              <a:custGeom>
                <a:avLst/>
                <a:gdLst/>
                <a:ahLst/>
                <a:cxnLst/>
                <a:rect r="r" b="b" t="t" l="l"/>
                <a:pathLst>
                  <a:path h="406400" w="3452918">
                    <a:moveTo>
                      <a:pt x="3249718" y="0"/>
                    </a:moveTo>
                    <a:lnTo>
                      <a:pt x="0" y="0"/>
                    </a:lnTo>
                    <a:lnTo>
                      <a:pt x="0" y="406400"/>
                    </a:lnTo>
                    <a:lnTo>
                      <a:pt x="3249718" y="406400"/>
                    </a:lnTo>
                    <a:lnTo>
                      <a:pt x="3452918" y="203200"/>
                    </a:lnTo>
                    <a:lnTo>
                      <a:pt x="3249718" y="0"/>
                    </a:lnTo>
                    <a:close/>
                  </a:path>
                </a:pathLst>
              </a:custGeom>
              <a:solidFill>
                <a:srgbClr val="0A4D68"/>
              </a:solidFill>
            </p:spPr>
          </p:sp>
          <p:sp>
            <p:nvSpPr>
              <p:cNvPr name="TextBox 10" id="10"/>
              <p:cNvSpPr txBox="true"/>
              <p:nvPr/>
            </p:nvSpPr>
            <p:spPr>
              <a:xfrm>
                <a:off x="0" y="-47625"/>
                <a:ext cx="3338618" cy="454025"/>
              </a:xfrm>
              <a:prstGeom prst="rect">
                <a:avLst/>
              </a:prstGeom>
            </p:spPr>
            <p:txBody>
              <a:bodyPr anchor="ctr" rtlCol="false" tIns="50800" lIns="50800" bIns="50800" rIns="50800"/>
              <a:lstStyle/>
              <a:p>
                <a:pPr algn="ctr">
                  <a:lnSpc>
                    <a:spcPts val="3687"/>
                  </a:lnSpc>
                </a:pPr>
              </a:p>
            </p:txBody>
          </p:sp>
        </p:grpSp>
        <p:sp>
          <p:nvSpPr>
            <p:cNvPr name="Freeform 11" id="11"/>
            <p:cNvSpPr/>
            <p:nvPr/>
          </p:nvSpPr>
          <p:spPr>
            <a:xfrm flipH="false" flipV="false" rot="0">
              <a:off x="1008429" y="101470"/>
              <a:ext cx="2359700" cy="2359700"/>
            </a:xfrm>
            <a:custGeom>
              <a:avLst/>
              <a:gdLst/>
              <a:ahLst/>
              <a:cxnLst/>
              <a:rect r="r" b="b" t="t" l="l"/>
              <a:pathLst>
                <a:path h="2359700" w="2359700">
                  <a:moveTo>
                    <a:pt x="0" y="0"/>
                  </a:moveTo>
                  <a:lnTo>
                    <a:pt x="2359701" y="0"/>
                  </a:lnTo>
                  <a:lnTo>
                    <a:pt x="2359701" y="2359700"/>
                  </a:lnTo>
                  <a:lnTo>
                    <a:pt x="0" y="2359700"/>
                  </a:lnTo>
                  <a:lnTo>
                    <a:pt x="0" y="0"/>
                  </a:lnTo>
                  <a:close/>
                </a:path>
              </a:pathLst>
            </a:custGeom>
            <a:blipFill>
              <a:blip r:embed="rId5"/>
              <a:stretch>
                <a:fillRect l="0" t="0" r="0" b="0"/>
              </a:stretch>
            </a:blipFill>
          </p:spPr>
        </p:sp>
        <p:sp>
          <p:nvSpPr>
            <p:cNvPr name="TextBox 12" id="12"/>
            <p:cNvSpPr txBox="true"/>
            <p:nvPr/>
          </p:nvSpPr>
          <p:spPr>
            <a:xfrm rot="0">
              <a:off x="5586291" y="880028"/>
              <a:ext cx="12926758" cy="68580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Tomorrow Bold"/>
                  <a:ea typeface="Tomorrow Bold"/>
                  <a:cs typeface="Tomorrow Bold"/>
                  <a:sym typeface="Tomorrow Bold"/>
                </a:rPr>
                <a:t>PROJETO E DESENVOLVIMENTO DE SOFTWARE</a:t>
              </a:r>
            </a:p>
          </p:txBody>
        </p:sp>
        <p:sp>
          <p:nvSpPr>
            <p:cNvPr name="TextBox 13" id="13"/>
            <p:cNvSpPr txBox="true"/>
            <p:nvPr/>
          </p:nvSpPr>
          <p:spPr>
            <a:xfrm rot="0">
              <a:off x="5324146" y="204600"/>
              <a:ext cx="12296849" cy="685588"/>
            </a:xfrm>
            <a:prstGeom prst="rect">
              <a:avLst/>
            </a:prstGeom>
          </p:spPr>
          <p:txBody>
            <a:bodyPr anchor="t" rtlCol="false" tIns="0" lIns="0" bIns="0" rIns="0">
              <a:spAutoFit/>
            </a:bodyPr>
            <a:lstStyle/>
            <a:p>
              <a:pPr algn="ctr">
                <a:lnSpc>
                  <a:spcPts val="4340"/>
                </a:lnSpc>
                <a:spcBef>
                  <a:spcPct val="0"/>
                </a:spcBef>
              </a:pPr>
              <a:r>
                <a:rPr lang="en-US" b="true" sz="3100">
                  <a:solidFill>
                    <a:srgbClr val="FFFFFF"/>
                  </a:solidFill>
                  <a:latin typeface="Tomorrow Bold"/>
                  <a:ea typeface="Tomorrow Bold"/>
                  <a:cs typeface="Tomorrow Bold"/>
                  <a:sym typeface="Tomorrow Bold"/>
                </a:rPr>
                <a:t>PROF. DR. THALES LEVI AZEVEDO VALENTE</a:t>
              </a:r>
            </a:p>
          </p:txBody>
        </p:sp>
        <p:sp>
          <p:nvSpPr>
            <p:cNvPr name="TextBox 14" id="14"/>
            <p:cNvSpPr txBox="true"/>
            <p:nvPr/>
          </p:nvSpPr>
          <p:spPr>
            <a:xfrm rot="0">
              <a:off x="5586291" y="1564981"/>
              <a:ext cx="12926758" cy="68580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Tomorrow Bold"/>
                  <a:ea typeface="Tomorrow Bold"/>
                  <a:cs typeface="Tomorrow Bold"/>
                  <a:sym typeface="Tomorrow Bold"/>
                </a:rPr>
                <a:t>ENGENHARIA DA COMPUTAÇÃO / CCET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277695"/>
            <a:ext cx="15004743" cy="729895"/>
          </a:xfrm>
          <a:prstGeom prst="rect">
            <a:avLst/>
          </a:prstGeom>
        </p:spPr>
        <p:txBody>
          <a:bodyPr anchor="t" rtlCol="false" tIns="0" lIns="0" bIns="0" rIns="0">
            <a:spAutoFit/>
          </a:bodyPr>
          <a:lstStyle/>
          <a:p>
            <a:pPr algn="ctr" marL="0" indent="0" lvl="0">
              <a:lnSpc>
                <a:spcPts val="5969"/>
              </a:lnSpc>
              <a:spcBef>
                <a:spcPct val="0"/>
              </a:spcBef>
            </a:pPr>
            <a:r>
              <a:rPr lang="en-US" sz="4263">
                <a:solidFill>
                  <a:srgbClr val="FFFFFF"/>
                </a:solidFill>
                <a:latin typeface="HK Modular"/>
                <a:ea typeface="HK Modular"/>
                <a:cs typeface="HK Modular"/>
                <a:sym typeface="HK Modular"/>
              </a:rPr>
              <a:t>Definição do Problema</a:t>
            </a:r>
          </a:p>
        </p:txBody>
      </p:sp>
      <p:sp>
        <p:nvSpPr>
          <p:cNvPr name="TextBox 4" id="4"/>
          <p:cNvSpPr txBox="true"/>
          <p:nvPr/>
        </p:nvSpPr>
        <p:spPr>
          <a:xfrm rot="0">
            <a:off x="15804623" y="8513018"/>
            <a:ext cx="457638" cy="423955"/>
          </a:xfrm>
          <a:prstGeom prst="rect">
            <a:avLst/>
          </a:prstGeom>
        </p:spPr>
        <p:txBody>
          <a:bodyPr anchor="t" rtlCol="false" tIns="0" lIns="0" bIns="0" rIns="0">
            <a:spAutoFit/>
          </a:bodyPr>
          <a:lstStyle/>
          <a:p>
            <a:pPr algn="ctr" marL="0" indent="0" lvl="0">
              <a:lnSpc>
                <a:spcPts val="3407"/>
              </a:lnSpc>
              <a:spcBef>
                <a:spcPct val="0"/>
              </a:spcBef>
            </a:pPr>
          </a:p>
        </p:txBody>
      </p:sp>
      <p:sp>
        <p:nvSpPr>
          <p:cNvPr name="Freeform 5" id="5"/>
          <p:cNvSpPr/>
          <p:nvPr/>
        </p:nvSpPr>
        <p:spPr>
          <a:xfrm flipH="false" flipV="false" rot="0">
            <a:off x="1028700" y="-557087"/>
            <a:ext cx="8623744" cy="10334113"/>
          </a:xfrm>
          <a:custGeom>
            <a:avLst/>
            <a:gdLst/>
            <a:ahLst/>
            <a:cxnLst/>
            <a:rect r="r" b="b" t="t" l="l"/>
            <a:pathLst>
              <a:path h="10334113" w="8623744">
                <a:moveTo>
                  <a:pt x="0" y="0"/>
                </a:moveTo>
                <a:lnTo>
                  <a:pt x="8623744" y="0"/>
                </a:lnTo>
                <a:lnTo>
                  <a:pt x="8623744" y="10334113"/>
                </a:lnTo>
                <a:lnTo>
                  <a:pt x="0" y="10334113"/>
                </a:lnTo>
                <a:lnTo>
                  <a:pt x="0" y="0"/>
                </a:lnTo>
                <a:close/>
              </a:path>
            </a:pathLst>
          </a:custGeom>
          <a:blipFill>
            <a:blip r:embed="rId4">
              <a:alphaModFix amt="42000"/>
            </a:blip>
            <a:stretch>
              <a:fillRect l="-5647" t="0" r="-5647" b="0"/>
            </a:stretch>
          </a:blipFill>
        </p:spPr>
      </p:sp>
      <p:sp>
        <p:nvSpPr>
          <p:cNvPr name="TextBox 6" id="6"/>
          <p:cNvSpPr txBox="true"/>
          <p:nvPr/>
        </p:nvSpPr>
        <p:spPr>
          <a:xfrm rot="0">
            <a:off x="1540142" y="2855559"/>
            <a:ext cx="15207716" cy="6590665"/>
          </a:xfrm>
          <a:prstGeom prst="rect">
            <a:avLst/>
          </a:prstGeom>
        </p:spPr>
        <p:txBody>
          <a:bodyPr anchor="t" rtlCol="false" tIns="0" lIns="0" bIns="0" rIns="0">
            <a:spAutoFit/>
          </a:bodyPr>
          <a:lstStyle/>
          <a:p>
            <a:pPr algn="just">
              <a:lnSpc>
                <a:spcPts val="4759"/>
              </a:lnSpc>
            </a:pPr>
            <a:r>
              <a:rPr lang="en-US" sz="3399">
                <a:solidFill>
                  <a:srgbClr val="FFFFFF"/>
                </a:solidFill>
                <a:latin typeface="HK Modular"/>
                <a:ea typeface="HK Modular"/>
                <a:cs typeface="HK Modular"/>
                <a:sym typeface="HK Modular"/>
              </a:rPr>
              <a:t>DIFICULDADE DE INTEGRAR DIFERENTES FERRAMENTAS UTILIZADAS POR ALUNOS E PROFESSORES COMO</a:t>
            </a:r>
          </a:p>
          <a:p>
            <a:pPr algn="just">
              <a:lnSpc>
                <a:spcPts val="4759"/>
              </a:lnSpc>
            </a:pPr>
          </a:p>
          <a:p>
            <a:pPr algn="l" marL="734059" indent="-367030" lvl="1">
              <a:lnSpc>
                <a:spcPts val="4759"/>
              </a:lnSpc>
              <a:buFont typeface="Arial"/>
              <a:buChar char="•"/>
            </a:pPr>
            <a:r>
              <a:rPr lang="en-US" sz="3399">
                <a:solidFill>
                  <a:srgbClr val="FFFFFF"/>
                </a:solidFill>
                <a:latin typeface="HK Modular"/>
                <a:ea typeface="HK Modular"/>
                <a:cs typeface="HK Modular"/>
                <a:sym typeface="HK Modular"/>
              </a:rPr>
              <a:t>GOOGLE CALENDAR</a:t>
            </a:r>
          </a:p>
          <a:p>
            <a:pPr algn="l">
              <a:lnSpc>
                <a:spcPts val="4759"/>
              </a:lnSpc>
            </a:pPr>
          </a:p>
          <a:p>
            <a:pPr algn="l" marL="734059" indent="-367030" lvl="1">
              <a:lnSpc>
                <a:spcPts val="4759"/>
              </a:lnSpc>
              <a:buFont typeface="Arial"/>
              <a:buChar char="•"/>
            </a:pPr>
            <a:r>
              <a:rPr lang="en-US" sz="3399">
                <a:solidFill>
                  <a:srgbClr val="FFFFFF"/>
                </a:solidFill>
                <a:latin typeface="HK Modular"/>
                <a:ea typeface="HK Modular"/>
                <a:cs typeface="HK Modular"/>
                <a:sym typeface="HK Modular"/>
              </a:rPr>
              <a:t>REDES SOCIAIS</a:t>
            </a:r>
          </a:p>
          <a:p>
            <a:pPr algn="l">
              <a:lnSpc>
                <a:spcPts val="4759"/>
              </a:lnSpc>
            </a:pPr>
          </a:p>
          <a:p>
            <a:pPr algn="l" marL="734059" indent="-367030" lvl="1">
              <a:lnSpc>
                <a:spcPts val="4759"/>
              </a:lnSpc>
              <a:buFont typeface="Arial"/>
              <a:buChar char="•"/>
            </a:pPr>
            <a:r>
              <a:rPr lang="en-US" sz="3399">
                <a:solidFill>
                  <a:srgbClr val="FFFFFF"/>
                </a:solidFill>
                <a:latin typeface="HK Modular"/>
                <a:ea typeface="HK Modular"/>
                <a:cs typeface="HK Modular"/>
                <a:sym typeface="HK Modular"/>
              </a:rPr>
              <a:t>SISTEMAS DE GERENCIAMENTO DE ATIVIDADES ACADÊMICAS. </a:t>
            </a:r>
          </a:p>
          <a:p>
            <a:pPr algn="l">
              <a:lnSpc>
                <a:spcPts val="4759"/>
              </a:lnSpc>
            </a:pPr>
          </a:p>
        </p:txBody>
      </p:sp>
      <p:sp>
        <p:nvSpPr>
          <p:cNvPr name="Freeform 7" id="7"/>
          <p:cNvSpPr/>
          <p:nvPr/>
        </p:nvSpPr>
        <p:spPr>
          <a:xfrm flipH="false" flipV="false" rot="0">
            <a:off x="17143770" y="9142741"/>
            <a:ext cx="1144230" cy="1144259"/>
          </a:xfrm>
          <a:custGeom>
            <a:avLst/>
            <a:gdLst/>
            <a:ahLst/>
            <a:cxnLst/>
            <a:rect r="r" b="b" t="t" l="l"/>
            <a:pathLst>
              <a:path h="1144259" w="1144230">
                <a:moveTo>
                  <a:pt x="0" y="0"/>
                </a:moveTo>
                <a:lnTo>
                  <a:pt x="1144230" y="0"/>
                </a:lnTo>
                <a:lnTo>
                  <a:pt x="1144230" y="1144259"/>
                </a:lnTo>
                <a:lnTo>
                  <a:pt x="0" y="1144259"/>
                </a:lnTo>
                <a:lnTo>
                  <a:pt x="0" y="0"/>
                </a:lnTo>
                <a:close/>
              </a:path>
            </a:pathLst>
          </a:custGeom>
          <a:blipFill>
            <a:blip r:embed="rId5"/>
            <a:stretch>
              <a:fillRect l="-1" t="0" r="-1" b="0"/>
            </a:stretch>
          </a:blipFill>
        </p:spPr>
      </p:sp>
      <p:sp>
        <p:nvSpPr>
          <p:cNvPr name="TextBox 8" id="8"/>
          <p:cNvSpPr txBox="true"/>
          <p:nvPr/>
        </p:nvSpPr>
        <p:spPr>
          <a:xfrm rot="0">
            <a:off x="17471021" y="9522594"/>
            <a:ext cx="489727" cy="346454"/>
          </a:xfrm>
          <a:prstGeom prst="rect">
            <a:avLst/>
          </a:prstGeom>
        </p:spPr>
        <p:txBody>
          <a:bodyPr anchor="t" rtlCol="false" tIns="0" lIns="0" bIns="0" rIns="0">
            <a:spAutoFit/>
          </a:bodyPr>
          <a:lstStyle/>
          <a:p>
            <a:pPr algn="ctr" marL="0" indent="0" lvl="0">
              <a:lnSpc>
                <a:spcPts val="2880"/>
              </a:lnSpc>
              <a:spcBef>
                <a:spcPct val="0"/>
              </a:spcBef>
            </a:pPr>
            <a:r>
              <a:rPr lang="en-US" sz="2057">
                <a:solidFill>
                  <a:srgbClr val="FFFFFF"/>
                </a:solidFill>
                <a:latin typeface="HK Modular"/>
                <a:ea typeface="HK Modular"/>
                <a:cs typeface="HK Modular"/>
                <a:sym typeface="HK Modular"/>
              </a:rPr>
              <a:t>10</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30373" y="-8924580"/>
            <a:ext cx="19211580" cy="19211580"/>
          </a:xfrm>
          <a:custGeom>
            <a:avLst/>
            <a:gdLst/>
            <a:ahLst/>
            <a:cxnLst/>
            <a:rect r="r" b="b" t="t" l="l"/>
            <a:pathLst>
              <a:path h="19211580" w="19211580">
                <a:moveTo>
                  <a:pt x="0" y="0"/>
                </a:moveTo>
                <a:lnTo>
                  <a:pt x="19211579" y="0"/>
                </a:lnTo>
                <a:lnTo>
                  <a:pt x="19211579"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54855" y="1429568"/>
            <a:ext cx="15778290" cy="3011893"/>
            <a:chOff x="0" y="0"/>
            <a:chExt cx="3633690" cy="693629"/>
          </a:xfrm>
        </p:grpSpPr>
        <p:sp>
          <p:nvSpPr>
            <p:cNvPr name="Freeform 4" id="4"/>
            <p:cNvSpPr/>
            <p:nvPr/>
          </p:nvSpPr>
          <p:spPr>
            <a:xfrm flipH="false" flipV="false" rot="0">
              <a:off x="0" y="0"/>
              <a:ext cx="3633690" cy="693629"/>
            </a:xfrm>
            <a:custGeom>
              <a:avLst/>
              <a:gdLst/>
              <a:ahLst/>
              <a:cxnLst/>
              <a:rect r="r" b="b" t="t" l="l"/>
              <a:pathLst>
                <a:path h="693629" w="3633690">
                  <a:moveTo>
                    <a:pt x="11285" y="0"/>
                  </a:moveTo>
                  <a:lnTo>
                    <a:pt x="3622405" y="0"/>
                  </a:lnTo>
                  <a:cubicBezTo>
                    <a:pt x="3625398" y="0"/>
                    <a:pt x="3628268" y="1189"/>
                    <a:pt x="3630385" y="3305"/>
                  </a:cubicBezTo>
                  <a:cubicBezTo>
                    <a:pt x="3632501" y="5422"/>
                    <a:pt x="3633690" y="8292"/>
                    <a:pt x="3633690" y="11285"/>
                  </a:cubicBezTo>
                  <a:lnTo>
                    <a:pt x="3633690" y="682344"/>
                  </a:lnTo>
                  <a:cubicBezTo>
                    <a:pt x="3633690" y="685337"/>
                    <a:pt x="3632501" y="688208"/>
                    <a:pt x="3630385" y="690324"/>
                  </a:cubicBezTo>
                  <a:cubicBezTo>
                    <a:pt x="3628268" y="692440"/>
                    <a:pt x="3625398" y="693629"/>
                    <a:pt x="3622405" y="693629"/>
                  </a:cubicBezTo>
                  <a:lnTo>
                    <a:pt x="11285" y="693629"/>
                  </a:lnTo>
                  <a:cubicBezTo>
                    <a:pt x="8292" y="693629"/>
                    <a:pt x="5422" y="692440"/>
                    <a:pt x="3305" y="690324"/>
                  </a:cubicBezTo>
                  <a:cubicBezTo>
                    <a:pt x="1189" y="688208"/>
                    <a:pt x="0" y="685337"/>
                    <a:pt x="0" y="682344"/>
                  </a:cubicBezTo>
                  <a:lnTo>
                    <a:pt x="0" y="11285"/>
                  </a:lnTo>
                  <a:cubicBezTo>
                    <a:pt x="0" y="8292"/>
                    <a:pt x="1189" y="5422"/>
                    <a:pt x="3305" y="3305"/>
                  </a:cubicBezTo>
                  <a:cubicBezTo>
                    <a:pt x="5422" y="1189"/>
                    <a:pt x="8292" y="0"/>
                    <a:pt x="11285" y="0"/>
                  </a:cubicBezTo>
                  <a:close/>
                </a:path>
              </a:pathLst>
            </a:custGeom>
            <a:blipFill>
              <a:blip r:embed="rId4"/>
              <a:stretch>
                <a:fillRect l="0" t="-749" r="0" b="-749"/>
              </a:stretch>
            </a:blipFill>
            <a:ln w="38100" cap="rnd">
              <a:solidFill>
                <a:srgbClr val="000000"/>
              </a:solidFill>
              <a:prstDash val="sysDot"/>
              <a:round/>
            </a:ln>
          </p:spPr>
        </p:sp>
      </p:grpSp>
      <p:sp>
        <p:nvSpPr>
          <p:cNvPr name="Freeform 5" id="5"/>
          <p:cNvSpPr/>
          <p:nvPr/>
        </p:nvSpPr>
        <p:spPr>
          <a:xfrm flipH="false" flipV="false" rot="0">
            <a:off x="17143770" y="9142741"/>
            <a:ext cx="1144230" cy="1144259"/>
          </a:xfrm>
          <a:custGeom>
            <a:avLst/>
            <a:gdLst/>
            <a:ahLst/>
            <a:cxnLst/>
            <a:rect r="r" b="b" t="t" l="l"/>
            <a:pathLst>
              <a:path h="1144259" w="1144230">
                <a:moveTo>
                  <a:pt x="0" y="0"/>
                </a:moveTo>
                <a:lnTo>
                  <a:pt x="1144230" y="0"/>
                </a:lnTo>
                <a:lnTo>
                  <a:pt x="1144230" y="1144259"/>
                </a:lnTo>
                <a:lnTo>
                  <a:pt x="0" y="1144259"/>
                </a:lnTo>
                <a:lnTo>
                  <a:pt x="0" y="0"/>
                </a:lnTo>
                <a:close/>
              </a:path>
            </a:pathLst>
          </a:custGeom>
          <a:blipFill>
            <a:blip r:embed="rId5"/>
            <a:stretch>
              <a:fillRect l="-1" t="0" r="-1" b="0"/>
            </a:stretch>
          </a:blipFill>
        </p:spPr>
      </p:sp>
      <p:sp>
        <p:nvSpPr>
          <p:cNvPr name="Freeform 6" id="6"/>
          <p:cNvSpPr/>
          <p:nvPr/>
        </p:nvSpPr>
        <p:spPr>
          <a:xfrm flipH="false" flipV="false" rot="0">
            <a:off x="3772411" y="4652810"/>
            <a:ext cx="10743178" cy="5216238"/>
          </a:xfrm>
          <a:custGeom>
            <a:avLst/>
            <a:gdLst/>
            <a:ahLst/>
            <a:cxnLst/>
            <a:rect r="r" b="b" t="t" l="l"/>
            <a:pathLst>
              <a:path h="5216238" w="10743178">
                <a:moveTo>
                  <a:pt x="0" y="0"/>
                </a:moveTo>
                <a:lnTo>
                  <a:pt x="10743178" y="0"/>
                </a:lnTo>
                <a:lnTo>
                  <a:pt x="10743178" y="5216238"/>
                </a:lnTo>
                <a:lnTo>
                  <a:pt x="0" y="5216238"/>
                </a:lnTo>
                <a:lnTo>
                  <a:pt x="0" y="0"/>
                </a:lnTo>
                <a:close/>
              </a:path>
            </a:pathLst>
          </a:custGeom>
          <a:blipFill>
            <a:blip r:embed="rId6"/>
            <a:stretch>
              <a:fillRect l="0" t="-35140" r="0" b="-6969"/>
            </a:stretch>
          </a:blipFill>
        </p:spPr>
      </p:sp>
      <p:sp>
        <p:nvSpPr>
          <p:cNvPr name="TextBox 7" id="7"/>
          <p:cNvSpPr txBox="true"/>
          <p:nvPr/>
        </p:nvSpPr>
        <p:spPr>
          <a:xfrm rot="0">
            <a:off x="1825865" y="298805"/>
            <a:ext cx="15004743" cy="729895"/>
          </a:xfrm>
          <a:prstGeom prst="rect">
            <a:avLst/>
          </a:prstGeom>
        </p:spPr>
        <p:txBody>
          <a:bodyPr anchor="t" rtlCol="false" tIns="0" lIns="0" bIns="0" rIns="0">
            <a:spAutoFit/>
          </a:bodyPr>
          <a:lstStyle/>
          <a:p>
            <a:pPr algn="ctr" marL="0" indent="0" lvl="0">
              <a:lnSpc>
                <a:spcPts val="5969"/>
              </a:lnSpc>
              <a:spcBef>
                <a:spcPct val="0"/>
              </a:spcBef>
            </a:pPr>
            <a:r>
              <a:rPr lang="en-US" sz="4263">
                <a:solidFill>
                  <a:srgbClr val="FFFFFF"/>
                </a:solidFill>
                <a:latin typeface="HK Modular"/>
                <a:ea typeface="HK Modular"/>
                <a:cs typeface="HK Modular"/>
                <a:sym typeface="HK Modular"/>
              </a:rPr>
              <a:t>Contexto de mercado</a:t>
            </a:r>
          </a:p>
        </p:txBody>
      </p:sp>
      <p:sp>
        <p:nvSpPr>
          <p:cNvPr name="TextBox 8" id="8"/>
          <p:cNvSpPr txBox="true"/>
          <p:nvPr/>
        </p:nvSpPr>
        <p:spPr>
          <a:xfrm rot="0">
            <a:off x="17471021" y="9522594"/>
            <a:ext cx="489727" cy="346454"/>
          </a:xfrm>
          <a:prstGeom prst="rect">
            <a:avLst/>
          </a:prstGeom>
        </p:spPr>
        <p:txBody>
          <a:bodyPr anchor="t" rtlCol="false" tIns="0" lIns="0" bIns="0" rIns="0">
            <a:spAutoFit/>
          </a:bodyPr>
          <a:lstStyle/>
          <a:p>
            <a:pPr algn="ctr" marL="0" indent="0" lvl="0">
              <a:lnSpc>
                <a:spcPts val="2880"/>
              </a:lnSpc>
              <a:spcBef>
                <a:spcPct val="0"/>
              </a:spcBef>
            </a:pPr>
            <a:r>
              <a:rPr lang="en-US" sz="2057">
                <a:solidFill>
                  <a:srgbClr val="FFFFFF"/>
                </a:solidFill>
                <a:latin typeface="HK Modular"/>
                <a:ea typeface="HK Modular"/>
                <a:cs typeface="HK Modular"/>
                <a:sym typeface="HK Modular"/>
              </a:rPr>
              <a:t>11</a:t>
            </a:r>
          </a:p>
        </p:txBody>
      </p:sp>
      <p:sp>
        <p:nvSpPr>
          <p:cNvPr name="TextBox 9" id="9"/>
          <p:cNvSpPr txBox="true"/>
          <p:nvPr/>
        </p:nvSpPr>
        <p:spPr>
          <a:xfrm rot="0">
            <a:off x="715908" y="9248909"/>
            <a:ext cx="2866281" cy="656589"/>
          </a:xfrm>
          <a:prstGeom prst="rect">
            <a:avLst/>
          </a:prstGeom>
        </p:spPr>
        <p:txBody>
          <a:bodyPr anchor="t" rtlCol="false" tIns="0" lIns="0" bIns="0" rIns="0">
            <a:spAutoFit/>
          </a:bodyPr>
          <a:lstStyle/>
          <a:p>
            <a:pPr algn="ctr">
              <a:lnSpc>
                <a:spcPts val="2660"/>
              </a:lnSpc>
            </a:pPr>
            <a:r>
              <a:rPr lang="en-US" sz="1900">
                <a:solidFill>
                  <a:srgbClr val="FEFFFF"/>
                </a:solidFill>
                <a:latin typeface="HK Modular"/>
                <a:ea typeface="HK Modular"/>
                <a:cs typeface="HK Modular"/>
                <a:sym typeface="HK Modular"/>
              </a:rPr>
              <a:t>Fonte:</a:t>
            </a:r>
          </a:p>
          <a:p>
            <a:pPr algn="ctr">
              <a:lnSpc>
                <a:spcPts val="2660"/>
              </a:lnSpc>
              <a:spcBef>
                <a:spcPct val="0"/>
              </a:spcBef>
            </a:pPr>
            <a:r>
              <a:rPr lang="en-US" sz="1900">
                <a:solidFill>
                  <a:srgbClr val="FEFFFF"/>
                </a:solidFill>
                <a:latin typeface="HK Modular"/>
                <a:ea typeface="HK Modular"/>
                <a:cs typeface="HK Modular"/>
                <a:sym typeface="HK Modular"/>
              </a:rPr>
              <a:t>Agência Brasil</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30373" y="-8924580"/>
            <a:ext cx="19211580" cy="19211580"/>
          </a:xfrm>
          <a:custGeom>
            <a:avLst/>
            <a:gdLst/>
            <a:ahLst/>
            <a:cxnLst/>
            <a:rect r="r" b="b" t="t" l="l"/>
            <a:pathLst>
              <a:path h="19211580" w="19211580">
                <a:moveTo>
                  <a:pt x="0" y="0"/>
                </a:moveTo>
                <a:lnTo>
                  <a:pt x="19211579" y="0"/>
                </a:lnTo>
                <a:lnTo>
                  <a:pt x="19211579"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32958" y="1410784"/>
            <a:ext cx="11648544" cy="3350632"/>
            <a:chOff x="0" y="0"/>
            <a:chExt cx="4018099" cy="1155781"/>
          </a:xfrm>
        </p:grpSpPr>
        <p:sp>
          <p:nvSpPr>
            <p:cNvPr name="Freeform 4" id="4"/>
            <p:cNvSpPr/>
            <p:nvPr/>
          </p:nvSpPr>
          <p:spPr>
            <a:xfrm flipH="false" flipV="false" rot="0">
              <a:off x="0" y="0"/>
              <a:ext cx="4018099" cy="1155781"/>
            </a:xfrm>
            <a:custGeom>
              <a:avLst/>
              <a:gdLst/>
              <a:ahLst/>
              <a:cxnLst/>
              <a:rect r="r" b="b" t="t" l="l"/>
              <a:pathLst>
                <a:path h="1155781" w="4018099">
                  <a:moveTo>
                    <a:pt x="15286" y="0"/>
                  </a:moveTo>
                  <a:lnTo>
                    <a:pt x="4002813" y="0"/>
                  </a:lnTo>
                  <a:cubicBezTo>
                    <a:pt x="4006867" y="0"/>
                    <a:pt x="4010755" y="1611"/>
                    <a:pt x="4013622" y="4477"/>
                  </a:cubicBezTo>
                  <a:cubicBezTo>
                    <a:pt x="4016489" y="7344"/>
                    <a:pt x="4018099" y="11232"/>
                    <a:pt x="4018099" y="15286"/>
                  </a:cubicBezTo>
                  <a:lnTo>
                    <a:pt x="4018099" y="1140495"/>
                  </a:lnTo>
                  <a:cubicBezTo>
                    <a:pt x="4018099" y="1144549"/>
                    <a:pt x="4016489" y="1148437"/>
                    <a:pt x="4013622" y="1151304"/>
                  </a:cubicBezTo>
                  <a:cubicBezTo>
                    <a:pt x="4010755" y="1154171"/>
                    <a:pt x="4006867" y="1155781"/>
                    <a:pt x="4002813" y="1155781"/>
                  </a:cubicBezTo>
                  <a:lnTo>
                    <a:pt x="15286" y="1155781"/>
                  </a:lnTo>
                  <a:cubicBezTo>
                    <a:pt x="11232" y="1155781"/>
                    <a:pt x="7344" y="1154171"/>
                    <a:pt x="4477" y="1151304"/>
                  </a:cubicBezTo>
                  <a:cubicBezTo>
                    <a:pt x="1611" y="1148437"/>
                    <a:pt x="0" y="1144549"/>
                    <a:pt x="0" y="1140495"/>
                  </a:cubicBezTo>
                  <a:lnTo>
                    <a:pt x="0" y="15286"/>
                  </a:lnTo>
                  <a:cubicBezTo>
                    <a:pt x="0" y="11232"/>
                    <a:pt x="1611" y="7344"/>
                    <a:pt x="4477" y="4477"/>
                  </a:cubicBezTo>
                  <a:cubicBezTo>
                    <a:pt x="7344" y="1611"/>
                    <a:pt x="11232" y="0"/>
                    <a:pt x="15286" y="0"/>
                  </a:cubicBezTo>
                  <a:close/>
                </a:path>
              </a:pathLst>
            </a:custGeom>
            <a:blipFill>
              <a:blip r:embed="rId4"/>
              <a:stretch>
                <a:fillRect l="0" t="-1495" r="0" b="-1495"/>
              </a:stretch>
            </a:blipFill>
            <a:ln w="38100" cap="rnd">
              <a:solidFill>
                <a:srgbClr val="000000"/>
              </a:solidFill>
              <a:prstDash val="sysDot"/>
              <a:round/>
            </a:ln>
          </p:spPr>
        </p:sp>
      </p:grpSp>
      <p:sp>
        <p:nvSpPr>
          <p:cNvPr name="Freeform 5" id="5"/>
          <p:cNvSpPr/>
          <p:nvPr/>
        </p:nvSpPr>
        <p:spPr>
          <a:xfrm flipH="false" flipV="false" rot="0">
            <a:off x="17143770" y="9142741"/>
            <a:ext cx="1144230" cy="1144259"/>
          </a:xfrm>
          <a:custGeom>
            <a:avLst/>
            <a:gdLst/>
            <a:ahLst/>
            <a:cxnLst/>
            <a:rect r="r" b="b" t="t" l="l"/>
            <a:pathLst>
              <a:path h="1144259" w="1144230">
                <a:moveTo>
                  <a:pt x="0" y="0"/>
                </a:moveTo>
                <a:lnTo>
                  <a:pt x="1144230" y="0"/>
                </a:lnTo>
                <a:lnTo>
                  <a:pt x="1144230" y="1144259"/>
                </a:lnTo>
                <a:lnTo>
                  <a:pt x="0" y="1144259"/>
                </a:lnTo>
                <a:lnTo>
                  <a:pt x="0" y="0"/>
                </a:lnTo>
                <a:close/>
              </a:path>
            </a:pathLst>
          </a:custGeom>
          <a:blipFill>
            <a:blip r:embed="rId5"/>
            <a:stretch>
              <a:fillRect l="-1" t="0" r="-1" b="0"/>
            </a:stretch>
          </a:blipFill>
        </p:spPr>
      </p:sp>
      <p:sp>
        <p:nvSpPr>
          <p:cNvPr name="Freeform 6" id="6"/>
          <p:cNvSpPr/>
          <p:nvPr/>
        </p:nvSpPr>
        <p:spPr>
          <a:xfrm flipH="false" flipV="false" rot="0">
            <a:off x="4200622" y="5143500"/>
            <a:ext cx="9440462" cy="4791034"/>
          </a:xfrm>
          <a:custGeom>
            <a:avLst/>
            <a:gdLst/>
            <a:ahLst/>
            <a:cxnLst/>
            <a:rect r="r" b="b" t="t" l="l"/>
            <a:pathLst>
              <a:path h="4791034" w="9440462">
                <a:moveTo>
                  <a:pt x="0" y="0"/>
                </a:moveTo>
                <a:lnTo>
                  <a:pt x="9440462" y="0"/>
                </a:lnTo>
                <a:lnTo>
                  <a:pt x="9440462" y="4791034"/>
                </a:lnTo>
                <a:lnTo>
                  <a:pt x="0" y="4791034"/>
                </a:lnTo>
                <a:lnTo>
                  <a:pt x="0" y="0"/>
                </a:lnTo>
                <a:close/>
              </a:path>
            </a:pathLst>
          </a:custGeom>
          <a:blipFill>
            <a:blip r:embed="rId6"/>
            <a:stretch>
              <a:fillRect l="0" t="0" r="0" b="0"/>
            </a:stretch>
          </a:blipFill>
          <a:ln w="38100" cap="sq">
            <a:solidFill>
              <a:srgbClr val="000000"/>
            </a:solidFill>
            <a:prstDash val="sysDot"/>
            <a:miter/>
          </a:ln>
        </p:spPr>
      </p:sp>
      <p:sp>
        <p:nvSpPr>
          <p:cNvPr name="TextBox 7" id="7"/>
          <p:cNvSpPr txBox="true"/>
          <p:nvPr/>
        </p:nvSpPr>
        <p:spPr>
          <a:xfrm rot="0">
            <a:off x="1825865" y="298805"/>
            <a:ext cx="15004743" cy="729895"/>
          </a:xfrm>
          <a:prstGeom prst="rect">
            <a:avLst/>
          </a:prstGeom>
        </p:spPr>
        <p:txBody>
          <a:bodyPr anchor="t" rtlCol="false" tIns="0" lIns="0" bIns="0" rIns="0">
            <a:spAutoFit/>
          </a:bodyPr>
          <a:lstStyle/>
          <a:p>
            <a:pPr algn="ctr" marL="0" indent="0" lvl="0">
              <a:lnSpc>
                <a:spcPts val="5969"/>
              </a:lnSpc>
              <a:spcBef>
                <a:spcPct val="0"/>
              </a:spcBef>
            </a:pPr>
            <a:r>
              <a:rPr lang="en-US" sz="4263">
                <a:solidFill>
                  <a:srgbClr val="FFFFFF"/>
                </a:solidFill>
                <a:latin typeface="HK Modular"/>
                <a:ea typeface="HK Modular"/>
                <a:cs typeface="HK Modular"/>
                <a:sym typeface="HK Modular"/>
              </a:rPr>
              <a:t>Contexto de mercado</a:t>
            </a:r>
          </a:p>
        </p:txBody>
      </p:sp>
      <p:sp>
        <p:nvSpPr>
          <p:cNvPr name="TextBox 8" id="8"/>
          <p:cNvSpPr txBox="true"/>
          <p:nvPr/>
        </p:nvSpPr>
        <p:spPr>
          <a:xfrm rot="0">
            <a:off x="17471021" y="9522594"/>
            <a:ext cx="489727" cy="346454"/>
          </a:xfrm>
          <a:prstGeom prst="rect">
            <a:avLst/>
          </a:prstGeom>
        </p:spPr>
        <p:txBody>
          <a:bodyPr anchor="t" rtlCol="false" tIns="0" lIns="0" bIns="0" rIns="0">
            <a:spAutoFit/>
          </a:bodyPr>
          <a:lstStyle/>
          <a:p>
            <a:pPr algn="ctr" marL="0" indent="0" lvl="0">
              <a:lnSpc>
                <a:spcPts val="2880"/>
              </a:lnSpc>
              <a:spcBef>
                <a:spcPct val="0"/>
              </a:spcBef>
            </a:pPr>
            <a:r>
              <a:rPr lang="en-US" sz="2057">
                <a:solidFill>
                  <a:srgbClr val="FFFFFF"/>
                </a:solidFill>
                <a:latin typeface="HK Modular"/>
                <a:ea typeface="HK Modular"/>
                <a:cs typeface="HK Modular"/>
                <a:sym typeface="HK Modular"/>
              </a:rPr>
              <a:t>12</a:t>
            </a:r>
          </a:p>
        </p:txBody>
      </p:sp>
      <p:sp>
        <p:nvSpPr>
          <p:cNvPr name="TextBox 9" id="9"/>
          <p:cNvSpPr txBox="true"/>
          <p:nvPr/>
        </p:nvSpPr>
        <p:spPr>
          <a:xfrm rot="0">
            <a:off x="2142917" y="9220200"/>
            <a:ext cx="1380083" cy="656589"/>
          </a:xfrm>
          <a:prstGeom prst="rect">
            <a:avLst/>
          </a:prstGeom>
        </p:spPr>
        <p:txBody>
          <a:bodyPr anchor="t" rtlCol="false" tIns="0" lIns="0" bIns="0" rIns="0">
            <a:spAutoFit/>
          </a:bodyPr>
          <a:lstStyle/>
          <a:p>
            <a:pPr algn="ctr">
              <a:lnSpc>
                <a:spcPts val="2660"/>
              </a:lnSpc>
            </a:pPr>
            <a:r>
              <a:rPr lang="en-US" sz="1900">
                <a:solidFill>
                  <a:srgbClr val="FEFFFF"/>
                </a:solidFill>
                <a:latin typeface="HK Modular"/>
                <a:ea typeface="HK Modular"/>
                <a:cs typeface="HK Modular"/>
                <a:sym typeface="HK Modular"/>
              </a:rPr>
              <a:t>Fonte:</a:t>
            </a:r>
          </a:p>
          <a:p>
            <a:pPr algn="ctr">
              <a:lnSpc>
                <a:spcPts val="2660"/>
              </a:lnSpc>
              <a:spcBef>
                <a:spcPct val="0"/>
              </a:spcBef>
            </a:pPr>
            <a:r>
              <a:rPr lang="en-US" sz="1900">
                <a:solidFill>
                  <a:srgbClr val="FEFFFF"/>
                </a:solidFill>
                <a:latin typeface="HK Modular"/>
                <a:ea typeface="HK Modular"/>
                <a:cs typeface="HK Modular"/>
                <a:sym typeface="HK Modular"/>
              </a:rPr>
              <a:t>O Globo</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698351" y="-4485846"/>
            <a:ext cx="19211580" cy="19211580"/>
          </a:xfrm>
          <a:custGeom>
            <a:avLst/>
            <a:gdLst/>
            <a:ahLst/>
            <a:cxnLst/>
            <a:rect r="r" b="b" t="t" l="l"/>
            <a:pathLst>
              <a:path h="19211580" w="19211580">
                <a:moveTo>
                  <a:pt x="0" y="0"/>
                </a:moveTo>
                <a:lnTo>
                  <a:pt x="19211580" y="0"/>
                </a:lnTo>
                <a:lnTo>
                  <a:pt x="19211580" y="19211579"/>
                </a:lnTo>
                <a:lnTo>
                  <a:pt x="0" y="19211579"/>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668281" y="8217187"/>
            <a:ext cx="500915" cy="332168"/>
          </a:xfrm>
          <a:prstGeom prst="rect">
            <a:avLst/>
          </a:prstGeom>
        </p:spPr>
        <p:txBody>
          <a:bodyPr anchor="t" rtlCol="false" tIns="0" lIns="0" bIns="0" rIns="0">
            <a:spAutoFit/>
          </a:bodyPr>
          <a:lstStyle/>
          <a:p>
            <a:pPr algn="ctr" marL="0" indent="0" lvl="0">
              <a:lnSpc>
                <a:spcPts val="2657"/>
              </a:lnSpc>
              <a:spcBef>
                <a:spcPct val="0"/>
              </a:spcBef>
            </a:pPr>
          </a:p>
        </p:txBody>
      </p:sp>
      <p:sp>
        <p:nvSpPr>
          <p:cNvPr name="Freeform 4" id="4"/>
          <p:cNvSpPr/>
          <p:nvPr/>
        </p:nvSpPr>
        <p:spPr>
          <a:xfrm flipH="false" flipV="false" rot="0">
            <a:off x="4498870" y="3086100"/>
            <a:ext cx="1370094" cy="1370094"/>
          </a:xfrm>
          <a:custGeom>
            <a:avLst/>
            <a:gdLst/>
            <a:ahLst/>
            <a:cxnLst/>
            <a:rect r="r" b="b" t="t" l="l"/>
            <a:pathLst>
              <a:path h="1370094" w="1370094">
                <a:moveTo>
                  <a:pt x="0" y="0"/>
                </a:moveTo>
                <a:lnTo>
                  <a:pt x="1370094" y="0"/>
                </a:lnTo>
                <a:lnTo>
                  <a:pt x="1370094" y="1370094"/>
                </a:lnTo>
                <a:lnTo>
                  <a:pt x="0" y="137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907439" y="4158983"/>
            <a:ext cx="1373691" cy="1522096"/>
          </a:xfrm>
          <a:custGeom>
            <a:avLst/>
            <a:gdLst/>
            <a:ahLst/>
            <a:cxnLst/>
            <a:rect r="r" b="b" t="t" l="l"/>
            <a:pathLst>
              <a:path h="1522096" w="1373691">
                <a:moveTo>
                  <a:pt x="0" y="0"/>
                </a:moveTo>
                <a:lnTo>
                  <a:pt x="1373691" y="0"/>
                </a:lnTo>
                <a:lnTo>
                  <a:pt x="1373691" y="1522096"/>
                </a:lnTo>
                <a:lnTo>
                  <a:pt x="0" y="15220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838728" y="5681079"/>
            <a:ext cx="1336622" cy="1336622"/>
          </a:xfrm>
          <a:custGeom>
            <a:avLst/>
            <a:gdLst/>
            <a:ahLst/>
            <a:cxnLst/>
            <a:rect r="r" b="b" t="t" l="l"/>
            <a:pathLst>
              <a:path h="1336622" w="1336622">
                <a:moveTo>
                  <a:pt x="0" y="0"/>
                </a:moveTo>
                <a:lnTo>
                  <a:pt x="1336622" y="0"/>
                </a:lnTo>
                <a:lnTo>
                  <a:pt x="1336622" y="1336621"/>
                </a:lnTo>
                <a:lnTo>
                  <a:pt x="0" y="13366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688547" y="6652404"/>
            <a:ext cx="1455453" cy="1884082"/>
          </a:xfrm>
          <a:custGeom>
            <a:avLst/>
            <a:gdLst/>
            <a:ahLst/>
            <a:cxnLst/>
            <a:rect r="r" b="b" t="t" l="l"/>
            <a:pathLst>
              <a:path h="1884082" w="1455453">
                <a:moveTo>
                  <a:pt x="0" y="0"/>
                </a:moveTo>
                <a:lnTo>
                  <a:pt x="1455453" y="0"/>
                </a:lnTo>
                <a:lnTo>
                  <a:pt x="1455453" y="1884082"/>
                </a:lnTo>
                <a:lnTo>
                  <a:pt x="0" y="18840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913996" y="1127480"/>
            <a:ext cx="15004743" cy="729895"/>
          </a:xfrm>
          <a:prstGeom prst="rect">
            <a:avLst/>
          </a:prstGeom>
        </p:spPr>
        <p:txBody>
          <a:bodyPr anchor="t" rtlCol="false" tIns="0" lIns="0" bIns="0" rIns="0">
            <a:spAutoFit/>
          </a:bodyPr>
          <a:lstStyle/>
          <a:p>
            <a:pPr algn="ctr" marL="0" indent="0" lvl="0">
              <a:lnSpc>
                <a:spcPts val="5969"/>
              </a:lnSpc>
              <a:spcBef>
                <a:spcPct val="0"/>
              </a:spcBef>
            </a:pPr>
            <a:r>
              <a:rPr lang="en-US" sz="4263">
                <a:solidFill>
                  <a:srgbClr val="FFFFFF"/>
                </a:solidFill>
                <a:latin typeface="HK Modular"/>
                <a:ea typeface="HK Modular"/>
                <a:cs typeface="HK Modular"/>
                <a:sym typeface="HK Modular"/>
              </a:rPr>
              <a:t>Etapas do Desenvolvimento</a:t>
            </a:r>
          </a:p>
        </p:txBody>
      </p:sp>
      <p:sp>
        <p:nvSpPr>
          <p:cNvPr name="TextBox 9" id="9"/>
          <p:cNvSpPr txBox="true"/>
          <p:nvPr/>
        </p:nvSpPr>
        <p:spPr>
          <a:xfrm rot="0">
            <a:off x="921446" y="3523609"/>
            <a:ext cx="3511748" cy="447450"/>
          </a:xfrm>
          <a:prstGeom prst="rect">
            <a:avLst/>
          </a:prstGeom>
        </p:spPr>
        <p:txBody>
          <a:bodyPr anchor="t" rtlCol="false" tIns="0" lIns="0" bIns="0" rIns="0">
            <a:spAutoFit/>
          </a:bodyPr>
          <a:lstStyle/>
          <a:p>
            <a:pPr algn="ctr" marL="568648" indent="-284324" lvl="1">
              <a:lnSpc>
                <a:spcPts val="3687"/>
              </a:lnSpc>
              <a:buFont typeface="Arial"/>
              <a:buChar char="•"/>
            </a:pPr>
            <a:r>
              <a:rPr lang="en-US" b="true" sz="2633">
                <a:solidFill>
                  <a:srgbClr val="FFFFFF"/>
                </a:solidFill>
                <a:latin typeface="HK Modular"/>
                <a:ea typeface="HK Modular"/>
                <a:cs typeface="HK Modular"/>
                <a:sym typeface="HK Modular"/>
              </a:rPr>
              <a:t>ENTREVISTA</a:t>
            </a:r>
          </a:p>
        </p:txBody>
      </p:sp>
      <p:sp>
        <p:nvSpPr>
          <p:cNvPr name="TextBox 10" id="10"/>
          <p:cNvSpPr txBox="true"/>
          <p:nvPr/>
        </p:nvSpPr>
        <p:spPr>
          <a:xfrm rot="0">
            <a:off x="921446" y="4705149"/>
            <a:ext cx="7876282" cy="438351"/>
          </a:xfrm>
          <a:prstGeom prst="rect">
            <a:avLst/>
          </a:prstGeom>
        </p:spPr>
        <p:txBody>
          <a:bodyPr anchor="t" rtlCol="false" tIns="0" lIns="0" bIns="0" rIns="0">
            <a:spAutoFit/>
          </a:bodyPr>
          <a:lstStyle/>
          <a:p>
            <a:pPr algn="ctr" marL="565031" indent="-282515" lvl="1">
              <a:lnSpc>
                <a:spcPts val="3663"/>
              </a:lnSpc>
              <a:buFont typeface="Arial"/>
              <a:buChar char="•"/>
            </a:pPr>
            <a:r>
              <a:rPr lang="en-US" b="true" sz="2617">
                <a:solidFill>
                  <a:srgbClr val="FFFFFF"/>
                </a:solidFill>
                <a:latin typeface="HK Modular"/>
                <a:ea typeface="HK Modular"/>
                <a:cs typeface="HK Modular"/>
                <a:sym typeface="HK Modular"/>
              </a:rPr>
              <a:t>LEVANTAMENTO DE REQUISITOS</a:t>
            </a:r>
          </a:p>
        </p:txBody>
      </p:sp>
      <p:sp>
        <p:nvSpPr>
          <p:cNvPr name="TextBox 11" id="11"/>
          <p:cNvSpPr txBox="true"/>
          <p:nvPr/>
        </p:nvSpPr>
        <p:spPr>
          <a:xfrm rot="0">
            <a:off x="921446" y="5919204"/>
            <a:ext cx="9692283" cy="447450"/>
          </a:xfrm>
          <a:prstGeom prst="rect">
            <a:avLst/>
          </a:prstGeom>
        </p:spPr>
        <p:txBody>
          <a:bodyPr anchor="t" rtlCol="false" tIns="0" lIns="0" bIns="0" rIns="0">
            <a:spAutoFit/>
          </a:bodyPr>
          <a:lstStyle/>
          <a:p>
            <a:pPr algn="ctr" marL="568648" indent="-284324" lvl="1">
              <a:lnSpc>
                <a:spcPts val="3687"/>
              </a:lnSpc>
              <a:buFont typeface="Arial"/>
              <a:buChar char="•"/>
            </a:pPr>
            <a:r>
              <a:rPr lang="en-US" b="true" sz="2633">
                <a:solidFill>
                  <a:srgbClr val="FFFFFF"/>
                </a:solidFill>
                <a:latin typeface="HK Modular"/>
                <a:ea typeface="HK Modular"/>
                <a:cs typeface="HK Modular"/>
                <a:sym typeface="HK Modular"/>
              </a:rPr>
              <a:t>ANÁLISE E VALIDAÇÃO DE REQUISITOS</a:t>
            </a:r>
          </a:p>
        </p:txBody>
      </p:sp>
      <p:sp>
        <p:nvSpPr>
          <p:cNvPr name="TextBox 12" id="12"/>
          <p:cNvSpPr txBox="true"/>
          <p:nvPr/>
        </p:nvSpPr>
        <p:spPr>
          <a:xfrm rot="0">
            <a:off x="1021921" y="7338204"/>
            <a:ext cx="6454854" cy="447450"/>
          </a:xfrm>
          <a:prstGeom prst="rect">
            <a:avLst/>
          </a:prstGeom>
        </p:spPr>
        <p:txBody>
          <a:bodyPr anchor="t" rtlCol="false" tIns="0" lIns="0" bIns="0" rIns="0">
            <a:spAutoFit/>
          </a:bodyPr>
          <a:lstStyle/>
          <a:p>
            <a:pPr algn="ctr" marL="568648" indent="-284324" lvl="1">
              <a:lnSpc>
                <a:spcPts val="3687"/>
              </a:lnSpc>
              <a:buFont typeface="Arial"/>
              <a:buChar char="•"/>
            </a:pPr>
            <a:r>
              <a:rPr lang="en-US" b="true" sz="2633">
                <a:solidFill>
                  <a:srgbClr val="FFFFFF"/>
                </a:solidFill>
                <a:latin typeface="HK Modular"/>
                <a:ea typeface="HK Modular"/>
                <a:cs typeface="HK Modular"/>
                <a:sym typeface="HK Modular"/>
              </a:rPr>
              <a:t>CONSTRUÇÃO DO PROJETO</a:t>
            </a:r>
          </a:p>
        </p:txBody>
      </p:sp>
      <p:sp>
        <p:nvSpPr>
          <p:cNvPr name="Freeform 13" id="13"/>
          <p:cNvSpPr/>
          <p:nvPr/>
        </p:nvSpPr>
        <p:spPr>
          <a:xfrm flipH="false" flipV="false" rot="0">
            <a:off x="16918738" y="9142741"/>
            <a:ext cx="1144230" cy="1144259"/>
          </a:xfrm>
          <a:custGeom>
            <a:avLst/>
            <a:gdLst/>
            <a:ahLst/>
            <a:cxnLst/>
            <a:rect r="r" b="b" t="t" l="l"/>
            <a:pathLst>
              <a:path h="1144259" w="1144230">
                <a:moveTo>
                  <a:pt x="0" y="0"/>
                </a:moveTo>
                <a:lnTo>
                  <a:pt x="1144231" y="0"/>
                </a:lnTo>
                <a:lnTo>
                  <a:pt x="1144231" y="1144259"/>
                </a:lnTo>
                <a:lnTo>
                  <a:pt x="0" y="1144259"/>
                </a:lnTo>
                <a:lnTo>
                  <a:pt x="0" y="0"/>
                </a:lnTo>
                <a:close/>
              </a:path>
            </a:pathLst>
          </a:custGeom>
          <a:blipFill>
            <a:blip r:embed="rId12"/>
            <a:stretch>
              <a:fillRect l="-1" t="0" r="-1" b="0"/>
            </a:stretch>
          </a:blipFill>
        </p:spPr>
      </p:sp>
      <p:sp>
        <p:nvSpPr>
          <p:cNvPr name="TextBox 14" id="14"/>
          <p:cNvSpPr txBox="true"/>
          <p:nvPr/>
        </p:nvSpPr>
        <p:spPr>
          <a:xfrm rot="0">
            <a:off x="17259300" y="9522594"/>
            <a:ext cx="489727" cy="346454"/>
          </a:xfrm>
          <a:prstGeom prst="rect">
            <a:avLst/>
          </a:prstGeom>
        </p:spPr>
        <p:txBody>
          <a:bodyPr anchor="t" rtlCol="false" tIns="0" lIns="0" bIns="0" rIns="0">
            <a:spAutoFit/>
          </a:bodyPr>
          <a:lstStyle/>
          <a:p>
            <a:pPr algn="ctr" marL="0" indent="0" lvl="0">
              <a:lnSpc>
                <a:spcPts val="2880"/>
              </a:lnSpc>
              <a:spcBef>
                <a:spcPct val="0"/>
              </a:spcBef>
            </a:pPr>
            <a:r>
              <a:rPr lang="en-US" sz="2057">
                <a:solidFill>
                  <a:srgbClr val="FFFFFF"/>
                </a:solidFill>
                <a:latin typeface="HK Modular"/>
                <a:ea typeface="HK Modular"/>
                <a:cs typeface="HK Modular"/>
                <a:sym typeface="HK Modular"/>
              </a:rPr>
              <a:t>13</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27069" y="2455710"/>
            <a:ext cx="1649027" cy="1649027"/>
          </a:xfrm>
          <a:custGeom>
            <a:avLst/>
            <a:gdLst/>
            <a:ahLst/>
            <a:cxnLst/>
            <a:rect r="r" b="b" t="t" l="l"/>
            <a:pathLst>
              <a:path h="1649027" w="1649027">
                <a:moveTo>
                  <a:pt x="0" y="0"/>
                </a:moveTo>
                <a:lnTo>
                  <a:pt x="1649027" y="0"/>
                </a:lnTo>
                <a:lnTo>
                  <a:pt x="1649027" y="1649027"/>
                </a:lnTo>
                <a:lnTo>
                  <a:pt x="0" y="164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78981" y="4351600"/>
            <a:ext cx="1454305" cy="1408858"/>
          </a:xfrm>
          <a:custGeom>
            <a:avLst/>
            <a:gdLst/>
            <a:ahLst/>
            <a:cxnLst/>
            <a:rect r="r" b="b" t="t" l="l"/>
            <a:pathLst>
              <a:path h="1408858" w="1454305">
                <a:moveTo>
                  <a:pt x="0" y="0"/>
                </a:moveTo>
                <a:lnTo>
                  <a:pt x="1454305" y="0"/>
                </a:lnTo>
                <a:lnTo>
                  <a:pt x="1454305" y="1408858"/>
                </a:lnTo>
                <a:lnTo>
                  <a:pt x="0" y="14088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909416" y="6060029"/>
            <a:ext cx="1737291" cy="1737291"/>
          </a:xfrm>
          <a:custGeom>
            <a:avLst/>
            <a:gdLst/>
            <a:ahLst/>
            <a:cxnLst/>
            <a:rect r="r" b="b" t="t" l="l"/>
            <a:pathLst>
              <a:path h="1737291" w="1737291">
                <a:moveTo>
                  <a:pt x="0" y="0"/>
                </a:moveTo>
                <a:lnTo>
                  <a:pt x="1737292" y="0"/>
                </a:lnTo>
                <a:lnTo>
                  <a:pt x="1737292" y="1737291"/>
                </a:lnTo>
                <a:lnTo>
                  <a:pt x="0" y="17372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350317" y="7987680"/>
            <a:ext cx="1553503" cy="1852165"/>
          </a:xfrm>
          <a:custGeom>
            <a:avLst/>
            <a:gdLst/>
            <a:ahLst/>
            <a:cxnLst/>
            <a:rect r="r" b="b" t="t" l="l"/>
            <a:pathLst>
              <a:path h="1852165" w="1553503">
                <a:moveTo>
                  <a:pt x="0" y="0"/>
                </a:moveTo>
                <a:lnTo>
                  <a:pt x="1553503" y="0"/>
                </a:lnTo>
                <a:lnTo>
                  <a:pt x="1553503" y="1852165"/>
                </a:lnTo>
                <a:lnTo>
                  <a:pt x="0" y="18521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641629" y="942975"/>
            <a:ext cx="15004743" cy="729895"/>
          </a:xfrm>
          <a:prstGeom prst="rect">
            <a:avLst/>
          </a:prstGeom>
        </p:spPr>
        <p:txBody>
          <a:bodyPr anchor="t" rtlCol="false" tIns="0" lIns="0" bIns="0" rIns="0">
            <a:spAutoFit/>
          </a:bodyPr>
          <a:lstStyle/>
          <a:p>
            <a:pPr algn="ctr" marL="0" indent="0" lvl="0">
              <a:lnSpc>
                <a:spcPts val="5969"/>
              </a:lnSpc>
              <a:spcBef>
                <a:spcPct val="0"/>
              </a:spcBef>
            </a:pPr>
            <a:r>
              <a:rPr lang="en-US" sz="4263">
                <a:solidFill>
                  <a:srgbClr val="FFFFFF"/>
                </a:solidFill>
                <a:latin typeface="HK Modular"/>
                <a:ea typeface="HK Modular"/>
                <a:cs typeface="HK Modular"/>
                <a:sym typeface="HK Modular"/>
              </a:rPr>
              <a:t>Etapas do Desenvolvimento</a:t>
            </a:r>
          </a:p>
        </p:txBody>
      </p:sp>
      <p:sp>
        <p:nvSpPr>
          <p:cNvPr name="TextBox 8" id="8"/>
          <p:cNvSpPr txBox="true"/>
          <p:nvPr/>
        </p:nvSpPr>
        <p:spPr>
          <a:xfrm rot="0">
            <a:off x="1256312" y="3110788"/>
            <a:ext cx="4394716" cy="447450"/>
          </a:xfrm>
          <a:prstGeom prst="rect">
            <a:avLst/>
          </a:prstGeom>
        </p:spPr>
        <p:txBody>
          <a:bodyPr anchor="t" rtlCol="false" tIns="0" lIns="0" bIns="0" rIns="0">
            <a:spAutoFit/>
          </a:bodyPr>
          <a:lstStyle/>
          <a:p>
            <a:pPr algn="ctr" marL="568648" indent="-284324" lvl="1">
              <a:lnSpc>
                <a:spcPts val="3687"/>
              </a:lnSpc>
              <a:buFont typeface="Arial"/>
              <a:buChar char="•"/>
            </a:pPr>
            <a:r>
              <a:rPr lang="en-US" b="true" sz="2633">
                <a:solidFill>
                  <a:srgbClr val="FFFFFF"/>
                </a:solidFill>
                <a:latin typeface="HK Modular"/>
                <a:ea typeface="HK Modular"/>
                <a:cs typeface="HK Modular"/>
                <a:sym typeface="HK Modular"/>
              </a:rPr>
              <a:t>IMPLEMENTAÇÃO</a:t>
            </a:r>
          </a:p>
        </p:txBody>
      </p:sp>
      <p:sp>
        <p:nvSpPr>
          <p:cNvPr name="TextBox 9" id="9"/>
          <p:cNvSpPr txBox="true"/>
          <p:nvPr/>
        </p:nvSpPr>
        <p:spPr>
          <a:xfrm rot="0">
            <a:off x="1256312" y="4895962"/>
            <a:ext cx="7043500" cy="447450"/>
          </a:xfrm>
          <a:prstGeom prst="rect">
            <a:avLst/>
          </a:prstGeom>
        </p:spPr>
        <p:txBody>
          <a:bodyPr anchor="t" rtlCol="false" tIns="0" lIns="0" bIns="0" rIns="0">
            <a:spAutoFit/>
          </a:bodyPr>
          <a:lstStyle/>
          <a:p>
            <a:pPr algn="ctr" marL="568648" indent="-284324" lvl="1">
              <a:lnSpc>
                <a:spcPts val="3687"/>
              </a:lnSpc>
              <a:buFont typeface="Arial"/>
              <a:buChar char="•"/>
            </a:pPr>
            <a:r>
              <a:rPr lang="en-US" b="true" sz="2633">
                <a:solidFill>
                  <a:srgbClr val="FFFFFF"/>
                </a:solidFill>
                <a:latin typeface="HK Modular"/>
                <a:ea typeface="HK Modular"/>
                <a:cs typeface="HK Modular"/>
                <a:sym typeface="HK Modular"/>
              </a:rPr>
              <a:t>VERIFICAÇÃO E VALIDAÇÃO</a:t>
            </a:r>
          </a:p>
        </p:txBody>
      </p:sp>
      <p:sp>
        <p:nvSpPr>
          <p:cNvPr name="TextBox 10" id="10"/>
          <p:cNvSpPr txBox="true"/>
          <p:nvPr/>
        </p:nvSpPr>
        <p:spPr>
          <a:xfrm rot="0">
            <a:off x="1256312" y="6591188"/>
            <a:ext cx="2334578" cy="447450"/>
          </a:xfrm>
          <a:prstGeom prst="rect">
            <a:avLst/>
          </a:prstGeom>
        </p:spPr>
        <p:txBody>
          <a:bodyPr anchor="t" rtlCol="false" tIns="0" lIns="0" bIns="0" rIns="0">
            <a:spAutoFit/>
          </a:bodyPr>
          <a:lstStyle/>
          <a:p>
            <a:pPr algn="ctr" marL="568648" indent="-284324" lvl="1">
              <a:lnSpc>
                <a:spcPts val="3687"/>
              </a:lnSpc>
              <a:buFont typeface="Arial"/>
              <a:buChar char="•"/>
            </a:pPr>
            <a:r>
              <a:rPr lang="en-US" b="true" sz="2633">
                <a:solidFill>
                  <a:srgbClr val="FFFFFF"/>
                </a:solidFill>
                <a:latin typeface="HK Modular"/>
                <a:ea typeface="HK Modular"/>
                <a:cs typeface="HK Modular"/>
                <a:sym typeface="HK Modular"/>
              </a:rPr>
              <a:t>TESTES</a:t>
            </a:r>
          </a:p>
        </p:txBody>
      </p:sp>
      <p:sp>
        <p:nvSpPr>
          <p:cNvPr name="TextBox 11" id="11"/>
          <p:cNvSpPr txBox="true"/>
          <p:nvPr/>
        </p:nvSpPr>
        <p:spPr>
          <a:xfrm rot="0">
            <a:off x="1256312" y="8466312"/>
            <a:ext cx="3806071" cy="447450"/>
          </a:xfrm>
          <a:prstGeom prst="rect">
            <a:avLst/>
          </a:prstGeom>
        </p:spPr>
        <p:txBody>
          <a:bodyPr anchor="t" rtlCol="false" tIns="0" lIns="0" bIns="0" rIns="0">
            <a:spAutoFit/>
          </a:bodyPr>
          <a:lstStyle/>
          <a:p>
            <a:pPr algn="ctr" marL="568648" indent="-284324" lvl="1">
              <a:lnSpc>
                <a:spcPts val="3687"/>
              </a:lnSpc>
              <a:buFont typeface="Arial"/>
              <a:buChar char="•"/>
            </a:pPr>
            <a:r>
              <a:rPr lang="en-US" b="true" sz="2633">
                <a:solidFill>
                  <a:srgbClr val="FFFFFF"/>
                </a:solidFill>
                <a:latin typeface="HK Modular"/>
                <a:ea typeface="HK Modular"/>
                <a:cs typeface="HK Modular"/>
                <a:sym typeface="HK Modular"/>
              </a:rPr>
              <a:t>IMPLANTAÇÃO</a:t>
            </a:r>
          </a:p>
        </p:txBody>
      </p:sp>
      <p:sp>
        <p:nvSpPr>
          <p:cNvPr name="Freeform 12" id="12"/>
          <p:cNvSpPr/>
          <p:nvPr/>
        </p:nvSpPr>
        <p:spPr>
          <a:xfrm flipH="false" flipV="false" rot="0">
            <a:off x="8847278" y="0"/>
            <a:ext cx="9440722" cy="10510469"/>
          </a:xfrm>
          <a:custGeom>
            <a:avLst/>
            <a:gdLst/>
            <a:ahLst/>
            <a:cxnLst/>
            <a:rect r="r" b="b" t="t" l="l"/>
            <a:pathLst>
              <a:path h="10510469" w="9440722">
                <a:moveTo>
                  <a:pt x="0" y="0"/>
                </a:moveTo>
                <a:lnTo>
                  <a:pt x="9440722" y="0"/>
                </a:lnTo>
                <a:lnTo>
                  <a:pt x="9440722" y="10510469"/>
                </a:lnTo>
                <a:lnTo>
                  <a:pt x="0" y="10510469"/>
                </a:lnTo>
                <a:lnTo>
                  <a:pt x="0" y="0"/>
                </a:lnTo>
                <a:close/>
              </a:path>
            </a:pathLst>
          </a:custGeom>
          <a:blipFill>
            <a:blip r:embed="rId12">
              <a:alphaModFix amt="43999"/>
            </a:blip>
            <a:stretch>
              <a:fillRect l="-5345" t="-102" r="0" b="-1780"/>
            </a:stretch>
          </a:blipFill>
        </p:spPr>
      </p:sp>
      <p:sp>
        <p:nvSpPr>
          <p:cNvPr name="Freeform 13" id="13"/>
          <p:cNvSpPr/>
          <p:nvPr/>
        </p:nvSpPr>
        <p:spPr>
          <a:xfrm flipH="false" flipV="false" rot="0">
            <a:off x="17143770" y="9079783"/>
            <a:ext cx="1144230" cy="1207217"/>
          </a:xfrm>
          <a:custGeom>
            <a:avLst/>
            <a:gdLst/>
            <a:ahLst/>
            <a:cxnLst/>
            <a:rect r="r" b="b" t="t" l="l"/>
            <a:pathLst>
              <a:path h="1207217" w="1144230">
                <a:moveTo>
                  <a:pt x="0" y="0"/>
                </a:moveTo>
                <a:lnTo>
                  <a:pt x="1144230" y="0"/>
                </a:lnTo>
                <a:lnTo>
                  <a:pt x="1144230" y="1207217"/>
                </a:lnTo>
                <a:lnTo>
                  <a:pt x="0" y="1207217"/>
                </a:lnTo>
                <a:lnTo>
                  <a:pt x="0" y="0"/>
                </a:lnTo>
                <a:close/>
              </a:path>
            </a:pathLst>
          </a:custGeom>
          <a:blipFill>
            <a:blip r:embed="rId13"/>
            <a:stretch>
              <a:fillRect l="-2752" t="0" r="-2752" b="0"/>
            </a:stretch>
          </a:blipFill>
        </p:spPr>
      </p:sp>
      <p:sp>
        <p:nvSpPr>
          <p:cNvPr name="TextBox 14" id="14"/>
          <p:cNvSpPr txBox="true"/>
          <p:nvPr/>
        </p:nvSpPr>
        <p:spPr>
          <a:xfrm rot="0">
            <a:off x="17471021" y="9493391"/>
            <a:ext cx="489727" cy="346454"/>
          </a:xfrm>
          <a:prstGeom prst="rect">
            <a:avLst/>
          </a:prstGeom>
        </p:spPr>
        <p:txBody>
          <a:bodyPr anchor="t" rtlCol="false" tIns="0" lIns="0" bIns="0" rIns="0">
            <a:spAutoFit/>
          </a:bodyPr>
          <a:lstStyle/>
          <a:p>
            <a:pPr algn="ctr" marL="0" indent="0" lvl="0">
              <a:lnSpc>
                <a:spcPts val="2880"/>
              </a:lnSpc>
              <a:spcBef>
                <a:spcPct val="0"/>
              </a:spcBef>
            </a:pPr>
            <a:r>
              <a:rPr lang="en-US" sz="2057">
                <a:solidFill>
                  <a:srgbClr val="FFFFFF"/>
                </a:solidFill>
                <a:latin typeface="HK Modular"/>
                <a:ea typeface="HK Modular"/>
                <a:cs typeface="HK Modular"/>
                <a:sym typeface="HK Modular"/>
              </a:rPr>
              <a:t>14</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66732"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88634"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144000"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4699366"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1660679" y="1171958"/>
            <a:ext cx="15004743" cy="713385"/>
          </a:xfrm>
          <a:prstGeom prst="rect">
            <a:avLst/>
          </a:prstGeom>
        </p:spPr>
        <p:txBody>
          <a:bodyPr anchor="t" rtlCol="false" tIns="0" lIns="0" bIns="0" rIns="0">
            <a:spAutoFit/>
          </a:bodyPr>
          <a:lstStyle/>
          <a:p>
            <a:pPr algn="ctr" marL="0" indent="0" lvl="0">
              <a:lnSpc>
                <a:spcPts val="5829"/>
              </a:lnSpc>
              <a:spcBef>
                <a:spcPct val="0"/>
              </a:spcBef>
            </a:pPr>
            <a:r>
              <a:rPr lang="en-US" sz="4163">
                <a:solidFill>
                  <a:srgbClr val="FFFFFF"/>
                </a:solidFill>
                <a:latin typeface="HK Modular"/>
                <a:ea typeface="HK Modular"/>
                <a:cs typeface="HK Modular"/>
                <a:sym typeface="HK Modular"/>
              </a:rPr>
              <a:t>ElicitAção de requisitos </a:t>
            </a:r>
          </a:p>
        </p:txBody>
      </p:sp>
      <p:sp>
        <p:nvSpPr>
          <p:cNvPr name="TextBox 7" id="7"/>
          <p:cNvSpPr txBox="true"/>
          <p:nvPr/>
        </p:nvSpPr>
        <p:spPr>
          <a:xfrm rot="0">
            <a:off x="312576" y="2723543"/>
            <a:ext cx="17700949" cy="1790065"/>
          </a:xfrm>
          <a:prstGeom prst="rect">
            <a:avLst/>
          </a:prstGeom>
        </p:spPr>
        <p:txBody>
          <a:bodyPr anchor="t" rtlCol="false" tIns="0" lIns="0" bIns="0" rIns="0">
            <a:spAutoFit/>
          </a:bodyPr>
          <a:lstStyle/>
          <a:p>
            <a:pPr algn="just">
              <a:lnSpc>
                <a:spcPts val="4759"/>
              </a:lnSpc>
            </a:pPr>
            <a:r>
              <a:rPr lang="en-US" sz="3399">
                <a:solidFill>
                  <a:srgbClr val="FFFFFF"/>
                </a:solidFill>
                <a:latin typeface="HK Modular"/>
                <a:ea typeface="HK Modular"/>
                <a:cs typeface="HK Modular"/>
                <a:sym typeface="HK Modular"/>
              </a:rPr>
              <a:t>ELICITAÇÃO DE REQUISITOS É O NOME DADO PARA O CONJUNTO DE ATIVIDADES REALIZADAS PARA A DESCOBERTA DOS REQUISITOS DE UM SISTEMA.</a:t>
            </a:r>
          </a:p>
        </p:txBody>
      </p:sp>
      <p:sp>
        <p:nvSpPr>
          <p:cNvPr name="TextBox 8" id="8"/>
          <p:cNvSpPr txBox="true"/>
          <p:nvPr/>
        </p:nvSpPr>
        <p:spPr>
          <a:xfrm rot="0">
            <a:off x="504662" y="6106092"/>
            <a:ext cx="5901095" cy="506505"/>
          </a:xfrm>
          <a:prstGeom prst="rect">
            <a:avLst/>
          </a:prstGeom>
        </p:spPr>
        <p:txBody>
          <a:bodyPr anchor="t" rtlCol="false" tIns="0" lIns="0" bIns="0" rIns="0">
            <a:spAutoFit/>
          </a:bodyPr>
          <a:lstStyle/>
          <a:p>
            <a:pPr algn="ctr">
              <a:lnSpc>
                <a:spcPts val="4107"/>
              </a:lnSpc>
              <a:spcBef>
                <a:spcPct val="0"/>
              </a:spcBef>
            </a:pPr>
            <a:r>
              <a:rPr lang="en-US" b="true" sz="2933">
                <a:solidFill>
                  <a:srgbClr val="FFFFFF"/>
                </a:solidFill>
                <a:latin typeface="HK Modular"/>
                <a:ea typeface="HK Modular"/>
                <a:cs typeface="HK Modular"/>
                <a:sym typeface="HK Modular"/>
              </a:rPr>
              <a:t>TIPOS DE REQUISITOS</a:t>
            </a:r>
          </a:p>
        </p:txBody>
      </p:sp>
      <p:sp>
        <p:nvSpPr>
          <p:cNvPr name="TextBox 9" id="9"/>
          <p:cNvSpPr txBox="true"/>
          <p:nvPr/>
        </p:nvSpPr>
        <p:spPr>
          <a:xfrm rot="0">
            <a:off x="504662" y="6993423"/>
            <a:ext cx="3511748" cy="447450"/>
          </a:xfrm>
          <a:prstGeom prst="rect">
            <a:avLst/>
          </a:prstGeom>
        </p:spPr>
        <p:txBody>
          <a:bodyPr anchor="t" rtlCol="false" tIns="0" lIns="0" bIns="0" rIns="0">
            <a:spAutoFit/>
          </a:bodyPr>
          <a:lstStyle/>
          <a:p>
            <a:pPr algn="ctr" marL="568648" indent="-284324" lvl="1">
              <a:lnSpc>
                <a:spcPts val="3687"/>
              </a:lnSpc>
              <a:buFont typeface="Arial"/>
              <a:buChar char="•"/>
            </a:pPr>
            <a:r>
              <a:rPr lang="en-US" b="true" sz="2633">
                <a:solidFill>
                  <a:srgbClr val="FFFFFF"/>
                </a:solidFill>
                <a:latin typeface="HK Modular"/>
                <a:ea typeface="HK Modular"/>
                <a:cs typeface="HK Modular"/>
                <a:sym typeface="HK Modular"/>
              </a:rPr>
              <a:t>FUNCIONAIS</a:t>
            </a:r>
          </a:p>
        </p:txBody>
      </p:sp>
      <p:sp>
        <p:nvSpPr>
          <p:cNvPr name="TextBox 10" id="10"/>
          <p:cNvSpPr txBox="true"/>
          <p:nvPr/>
        </p:nvSpPr>
        <p:spPr>
          <a:xfrm rot="0">
            <a:off x="504662" y="7393248"/>
            <a:ext cx="4541877" cy="447450"/>
          </a:xfrm>
          <a:prstGeom prst="rect">
            <a:avLst/>
          </a:prstGeom>
        </p:spPr>
        <p:txBody>
          <a:bodyPr anchor="t" rtlCol="false" tIns="0" lIns="0" bIns="0" rIns="0">
            <a:spAutoFit/>
          </a:bodyPr>
          <a:lstStyle/>
          <a:p>
            <a:pPr algn="ctr" marL="568648" indent="-284324" lvl="1">
              <a:lnSpc>
                <a:spcPts val="3687"/>
              </a:lnSpc>
              <a:buFont typeface="Arial"/>
              <a:buChar char="•"/>
            </a:pPr>
            <a:r>
              <a:rPr lang="en-US" b="true" sz="2633">
                <a:solidFill>
                  <a:srgbClr val="FFFFFF"/>
                </a:solidFill>
                <a:latin typeface="HK Modular"/>
                <a:ea typeface="HK Modular"/>
                <a:cs typeface="HK Modular"/>
                <a:sym typeface="HK Modular"/>
              </a:rPr>
              <a:t>NÃO FUNCIONAIS</a:t>
            </a:r>
          </a:p>
        </p:txBody>
      </p:sp>
      <p:sp>
        <p:nvSpPr>
          <p:cNvPr name="Freeform 11" id="11"/>
          <p:cNvSpPr/>
          <p:nvPr/>
        </p:nvSpPr>
        <p:spPr>
          <a:xfrm flipH="false" flipV="false" rot="-714806">
            <a:off x="6779869" y="5276433"/>
            <a:ext cx="1479012" cy="1831594"/>
          </a:xfrm>
          <a:custGeom>
            <a:avLst/>
            <a:gdLst/>
            <a:ahLst/>
            <a:cxnLst/>
            <a:rect r="r" b="b" t="t" l="l"/>
            <a:pathLst>
              <a:path h="1831594" w="1479012">
                <a:moveTo>
                  <a:pt x="0" y="0"/>
                </a:moveTo>
                <a:lnTo>
                  <a:pt x="1479012" y="0"/>
                </a:lnTo>
                <a:lnTo>
                  <a:pt x="1479012" y="1831594"/>
                </a:lnTo>
                <a:lnTo>
                  <a:pt x="0" y="1831594"/>
                </a:lnTo>
                <a:lnTo>
                  <a:pt x="0" y="0"/>
                </a:lnTo>
                <a:close/>
              </a:path>
            </a:pathLst>
          </a:custGeom>
          <a:blipFill>
            <a:blip r:embed="rId4"/>
            <a:stretch>
              <a:fillRect l="0" t="0" r="0" b="0"/>
            </a:stretch>
          </a:blipFill>
        </p:spPr>
      </p:sp>
      <p:sp>
        <p:nvSpPr>
          <p:cNvPr name="Freeform 12" id="12"/>
          <p:cNvSpPr/>
          <p:nvPr/>
        </p:nvSpPr>
        <p:spPr>
          <a:xfrm flipH="false" flipV="false" rot="0">
            <a:off x="17149798" y="9014864"/>
            <a:ext cx="1144230" cy="1207217"/>
          </a:xfrm>
          <a:custGeom>
            <a:avLst/>
            <a:gdLst/>
            <a:ahLst/>
            <a:cxnLst/>
            <a:rect r="r" b="b" t="t" l="l"/>
            <a:pathLst>
              <a:path h="1207217" w="1144230">
                <a:moveTo>
                  <a:pt x="0" y="0"/>
                </a:moveTo>
                <a:lnTo>
                  <a:pt x="1144230" y="0"/>
                </a:lnTo>
                <a:lnTo>
                  <a:pt x="1144230" y="1207218"/>
                </a:lnTo>
                <a:lnTo>
                  <a:pt x="0" y="1207218"/>
                </a:lnTo>
                <a:lnTo>
                  <a:pt x="0" y="0"/>
                </a:lnTo>
                <a:close/>
              </a:path>
            </a:pathLst>
          </a:custGeom>
          <a:blipFill>
            <a:blip r:embed="rId5"/>
            <a:stretch>
              <a:fillRect l="-2752" t="0" r="-2752" b="0"/>
            </a:stretch>
          </a:blipFill>
        </p:spPr>
      </p:sp>
      <p:sp>
        <p:nvSpPr>
          <p:cNvPr name="TextBox 13" id="13"/>
          <p:cNvSpPr txBox="true"/>
          <p:nvPr/>
        </p:nvSpPr>
        <p:spPr>
          <a:xfrm rot="0">
            <a:off x="17477049" y="9426196"/>
            <a:ext cx="489727" cy="346454"/>
          </a:xfrm>
          <a:prstGeom prst="rect">
            <a:avLst/>
          </a:prstGeom>
        </p:spPr>
        <p:txBody>
          <a:bodyPr anchor="t" rtlCol="false" tIns="0" lIns="0" bIns="0" rIns="0">
            <a:spAutoFit/>
          </a:bodyPr>
          <a:lstStyle/>
          <a:p>
            <a:pPr algn="ctr" marL="0" indent="0" lvl="0">
              <a:lnSpc>
                <a:spcPts val="2880"/>
              </a:lnSpc>
              <a:spcBef>
                <a:spcPct val="0"/>
              </a:spcBef>
            </a:pPr>
            <a:r>
              <a:rPr lang="en-US" sz="2057">
                <a:solidFill>
                  <a:srgbClr val="FFFFFF"/>
                </a:solidFill>
                <a:latin typeface="HK Modular"/>
                <a:ea typeface="HK Modular"/>
                <a:cs typeface="HK Modular"/>
                <a:sym typeface="HK Modular"/>
              </a:rPr>
              <a:t>15</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8962228" cy="9026164"/>
          </a:xfrm>
          <a:custGeom>
            <a:avLst/>
            <a:gdLst/>
            <a:ahLst/>
            <a:cxnLst/>
            <a:rect r="r" b="b" t="t" l="l"/>
            <a:pathLst>
              <a:path h="9026164" w="8962228">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733186" y="4132251"/>
            <a:ext cx="7089405" cy="2039491"/>
          </a:xfrm>
          <a:prstGeom prst="rect">
            <a:avLst/>
          </a:prstGeom>
        </p:spPr>
        <p:txBody>
          <a:bodyPr anchor="t" rtlCol="false" tIns="0" lIns="0" bIns="0" rIns="0">
            <a:spAutoFit/>
          </a:bodyPr>
          <a:lstStyle/>
          <a:p>
            <a:pPr algn="ctr" marL="0" indent="0" lvl="0">
              <a:lnSpc>
                <a:spcPts val="8208"/>
              </a:lnSpc>
              <a:spcBef>
                <a:spcPct val="0"/>
              </a:spcBef>
            </a:pPr>
            <a:r>
              <a:rPr lang="en-US" sz="5863">
                <a:solidFill>
                  <a:srgbClr val="FFFFFF"/>
                </a:solidFill>
                <a:latin typeface="HK Modular"/>
                <a:ea typeface="HK Modular"/>
                <a:cs typeface="HK Modular"/>
                <a:sym typeface="HK Modular"/>
              </a:rPr>
              <a:t>Requisitos Funcionais</a:t>
            </a:r>
          </a:p>
        </p:txBody>
      </p:sp>
      <p:sp>
        <p:nvSpPr>
          <p:cNvPr name="Freeform 5" id="5"/>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6"/>
            <a:stretch>
              <a:fillRect l="0" t="0" r="0" b="0"/>
            </a:stretch>
          </a:blipFill>
        </p:spPr>
      </p:sp>
      <p:sp>
        <p:nvSpPr>
          <p:cNvPr name="TextBox 6" id="6"/>
          <p:cNvSpPr txBox="true"/>
          <p:nvPr/>
        </p:nvSpPr>
        <p:spPr>
          <a:xfrm rot="0">
            <a:off x="17197899" y="9618482"/>
            <a:ext cx="489727" cy="346454"/>
          </a:xfrm>
          <a:prstGeom prst="rect">
            <a:avLst/>
          </a:prstGeom>
        </p:spPr>
        <p:txBody>
          <a:bodyPr anchor="t" rtlCol="false" tIns="0" lIns="0" bIns="0" rIns="0">
            <a:spAutoFit/>
          </a:bodyPr>
          <a:lstStyle/>
          <a:p>
            <a:pPr algn="ctr" marL="0" indent="0" lvl="0">
              <a:lnSpc>
                <a:spcPts val="2880"/>
              </a:lnSpc>
              <a:spcBef>
                <a:spcPct val="0"/>
              </a:spcBef>
            </a:pPr>
            <a:r>
              <a:rPr lang="en-US" sz="2057">
                <a:solidFill>
                  <a:srgbClr val="FFFFFF"/>
                </a:solidFill>
                <a:latin typeface="HK Modular"/>
                <a:ea typeface="HK Modular"/>
                <a:cs typeface="HK Modular"/>
                <a:sym typeface="HK Modular"/>
              </a:rPr>
              <a:t>16</a:t>
            </a:r>
          </a:p>
        </p:txBody>
      </p:sp>
      <p:sp>
        <p:nvSpPr>
          <p:cNvPr name="Freeform 7" id="7"/>
          <p:cNvSpPr/>
          <p:nvPr/>
        </p:nvSpPr>
        <p:spPr>
          <a:xfrm flipH="false" flipV="false" rot="0">
            <a:off x="16953035" y="9229292"/>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8" id="8"/>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9160725" cy="9226076"/>
          </a:xfrm>
          <a:custGeom>
            <a:avLst/>
            <a:gdLst/>
            <a:ahLst/>
            <a:cxnLst/>
            <a:rect r="r" b="b" t="t" l="l"/>
            <a:pathLst>
              <a:path h="9226076" w="9160725">
                <a:moveTo>
                  <a:pt x="0" y="0"/>
                </a:moveTo>
                <a:lnTo>
                  <a:pt x="9160725" y="0"/>
                </a:lnTo>
                <a:lnTo>
                  <a:pt x="9160725" y="9226076"/>
                </a:lnTo>
                <a:lnTo>
                  <a:pt x="0" y="9226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037032" y="4646093"/>
            <a:ext cx="4618924" cy="3833707"/>
          </a:xfrm>
          <a:custGeom>
            <a:avLst/>
            <a:gdLst/>
            <a:ahLst/>
            <a:cxnLst/>
            <a:rect r="r" b="b" t="t" l="l"/>
            <a:pathLst>
              <a:path h="3833707" w="4618924">
                <a:moveTo>
                  <a:pt x="0" y="0"/>
                </a:moveTo>
                <a:lnTo>
                  <a:pt x="4618924" y="0"/>
                </a:lnTo>
                <a:lnTo>
                  <a:pt x="4618924" y="3833707"/>
                </a:lnTo>
                <a:lnTo>
                  <a:pt x="0" y="38337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7323387" y="9409044"/>
            <a:ext cx="361553"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17</a:t>
            </a:r>
          </a:p>
        </p:txBody>
      </p:sp>
      <p:sp>
        <p:nvSpPr>
          <p:cNvPr name="TextBox 9" id="9"/>
          <p:cNvSpPr txBox="true"/>
          <p:nvPr/>
        </p:nvSpPr>
        <p:spPr>
          <a:xfrm rot="0">
            <a:off x="6120434" y="2721935"/>
            <a:ext cx="6047132" cy="1600200"/>
          </a:xfrm>
          <a:prstGeom prst="rect">
            <a:avLst/>
          </a:prstGeom>
        </p:spPr>
        <p:txBody>
          <a:bodyPr anchor="t" rtlCol="false" tIns="0" lIns="0" bIns="0" rIns="0">
            <a:spAutoFit/>
          </a:bodyPr>
          <a:lstStyle/>
          <a:p>
            <a:pPr algn="just">
              <a:lnSpc>
                <a:spcPts val="4200"/>
              </a:lnSpc>
            </a:pPr>
            <a:r>
              <a:rPr lang="en-US" sz="3000">
                <a:solidFill>
                  <a:srgbClr val="FFFFFF"/>
                </a:solidFill>
                <a:latin typeface="HK Modular"/>
                <a:ea typeface="HK Modular"/>
                <a:cs typeface="HK Modular"/>
                <a:sym typeface="HK Modular"/>
              </a:rPr>
              <a:t>PROCESSAMENTO DE MENSAGENS EM TEMPO REAL</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9160725" cy="9226076"/>
          </a:xfrm>
          <a:custGeom>
            <a:avLst/>
            <a:gdLst/>
            <a:ahLst/>
            <a:cxnLst/>
            <a:rect r="r" b="b" t="t" l="l"/>
            <a:pathLst>
              <a:path h="9226076" w="9160725">
                <a:moveTo>
                  <a:pt x="0" y="0"/>
                </a:moveTo>
                <a:lnTo>
                  <a:pt x="9160725" y="0"/>
                </a:lnTo>
                <a:lnTo>
                  <a:pt x="9160725" y="9226076"/>
                </a:lnTo>
                <a:lnTo>
                  <a:pt x="0" y="9226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424636" y="5143500"/>
            <a:ext cx="3673394" cy="4114800"/>
          </a:xfrm>
          <a:custGeom>
            <a:avLst/>
            <a:gdLst/>
            <a:ahLst/>
            <a:cxnLst/>
            <a:rect r="r" b="b" t="t" l="l"/>
            <a:pathLst>
              <a:path h="4114800" w="3673394">
                <a:moveTo>
                  <a:pt x="0" y="0"/>
                </a:moveTo>
                <a:lnTo>
                  <a:pt x="3673394" y="0"/>
                </a:lnTo>
                <a:lnTo>
                  <a:pt x="367339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7307810" y="9409044"/>
            <a:ext cx="392708"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18</a:t>
            </a:r>
          </a:p>
        </p:txBody>
      </p:sp>
      <p:sp>
        <p:nvSpPr>
          <p:cNvPr name="TextBox 9" id="9"/>
          <p:cNvSpPr txBox="true"/>
          <p:nvPr/>
        </p:nvSpPr>
        <p:spPr>
          <a:xfrm rot="0">
            <a:off x="5433877" y="3378663"/>
            <a:ext cx="7490616" cy="1483745"/>
          </a:xfrm>
          <a:prstGeom prst="rect">
            <a:avLst/>
          </a:prstGeom>
        </p:spPr>
        <p:txBody>
          <a:bodyPr anchor="t" rtlCol="false" tIns="0" lIns="0" bIns="0" rIns="0">
            <a:spAutoFit/>
          </a:bodyPr>
          <a:lstStyle/>
          <a:p>
            <a:pPr algn="just">
              <a:lnSpc>
                <a:spcPts val="3979"/>
              </a:lnSpc>
            </a:pPr>
            <a:r>
              <a:rPr lang="en-US" sz="2842">
                <a:solidFill>
                  <a:srgbClr val="FFFFFF"/>
                </a:solidFill>
                <a:latin typeface="HK Modular"/>
                <a:ea typeface="HK Modular"/>
                <a:cs typeface="HK Modular"/>
                <a:sym typeface="HK Modular"/>
              </a:rPr>
              <a:t>NOTIFICAR OS USUÁRIOS SOBRE PRAZOS IMPORTANTES VIA WHATSAPP E TELEGRAM</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9160725" cy="9226076"/>
          </a:xfrm>
          <a:custGeom>
            <a:avLst/>
            <a:gdLst/>
            <a:ahLst/>
            <a:cxnLst/>
            <a:rect r="r" b="b" t="t" l="l"/>
            <a:pathLst>
              <a:path h="9226076" w="9160725">
                <a:moveTo>
                  <a:pt x="0" y="0"/>
                </a:moveTo>
                <a:lnTo>
                  <a:pt x="9160725" y="0"/>
                </a:lnTo>
                <a:lnTo>
                  <a:pt x="9160725" y="9226076"/>
                </a:lnTo>
                <a:lnTo>
                  <a:pt x="0" y="9226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164006" y="4616404"/>
            <a:ext cx="4158484" cy="4219864"/>
          </a:xfrm>
          <a:custGeom>
            <a:avLst/>
            <a:gdLst/>
            <a:ahLst/>
            <a:cxnLst/>
            <a:rect r="r" b="b" t="t" l="l"/>
            <a:pathLst>
              <a:path h="4219864" w="4158484">
                <a:moveTo>
                  <a:pt x="0" y="0"/>
                </a:moveTo>
                <a:lnTo>
                  <a:pt x="4158484" y="0"/>
                </a:lnTo>
                <a:lnTo>
                  <a:pt x="4158484" y="4219864"/>
                </a:lnTo>
                <a:lnTo>
                  <a:pt x="0" y="42198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7311630" y="9409044"/>
            <a:ext cx="404118"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19</a:t>
            </a:r>
          </a:p>
        </p:txBody>
      </p:sp>
      <p:sp>
        <p:nvSpPr>
          <p:cNvPr name="TextBox 9" id="9"/>
          <p:cNvSpPr txBox="true"/>
          <p:nvPr/>
        </p:nvSpPr>
        <p:spPr>
          <a:xfrm rot="0">
            <a:off x="6079646" y="3183833"/>
            <a:ext cx="7028062" cy="1038445"/>
          </a:xfrm>
          <a:prstGeom prst="rect">
            <a:avLst/>
          </a:prstGeom>
        </p:spPr>
        <p:txBody>
          <a:bodyPr anchor="t" rtlCol="false" tIns="0" lIns="0" bIns="0" rIns="0">
            <a:spAutoFit/>
          </a:bodyPr>
          <a:lstStyle/>
          <a:p>
            <a:pPr algn="l">
              <a:lnSpc>
                <a:spcPts val="4187"/>
              </a:lnSpc>
            </a:pPr>
            <a:r>
              <a:rPr lang="en-US" sz="2991">
                <a:solidFill>
                  <a:srgbClr val="FFFFFF"/>
                </a:solidFill>
                <a:latin typeface="HK Modular"/>
                <a:ea typeface="HK Modular"/>
                <a:cs typeface="HK Modular"/>
                <a:sym typeface="HK Modular"/>
              </a:rPr>
              <a:t>ENVIO DE MENSAGENS AUTOMATIZADAS</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0219">
                <a:alpha val="100000"/>
              </a:srgbClr>
            </a:gs>
            <a:gs pos="50000">
              <a:srgbClr val="000224">
                <a:alpha val="100000"/>
              </a:srgbClr>
            </a:gs>
            <a:gs pos="100000">
              <a:srgbClr val="0496BE">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0"/>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0574" y="9258300"/>
            <a:ext cx="1037426" cy="1037452"/>
            <a:chOff x="0" y="0"/>
            <a:chExt cx="1383234" cy="1383269"/>
          </a:xfrm>
        </p:grpSpPr>
        <p:sp>
          <p:nvSpPr>
            <p:cNvPr name="Freeform 4" id="4"/>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4"/>
              <a:stretch>
                <a:fillRect l="-1" t="0" r="-1" b="0"/>
              </a:stretch>
            </a:blipFill>
          </p:spPr>
        </p:sp>
        <p:sp>
          <p:nvSpPr>
            <p:cNvPr name="TextBox 5" id="5"/>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2</a:t>
              </a:r>
            </a:p>
          </p:txBody>
        </p:sp>
      </p:grpSp>
      <p:grpSp>
        <p:nvGrpSpPr>
          <p:cNvPr name="Group 6" id="6"/>
          <p:cNvGrpSpPr/>
          <p:nvPr/>
        </p:nvGrpSpPr>
        <p:grpSpPr>
          <a:xfrm rot="0">
            <a:off x="1028700" y="2677516"/>
            <a:ext cx="783812" cy="530017"/>
            <a:chOff x="0" y="0"/>
            <a:chExt cx="1045082" cy="706689"/>
          </a:xfrm>
        </p:grpSpPr>
        <p:grpSp>
          <p:nvGrpSpPr>
            <p:cNvPr name="Group 7" id="7"/>
            <p:cNvGrpSpPr/>
            <p:nvPr/>
          </p:nvGrpSpPr>
          <p:grpSpPr>
            <a:xfrm rot="-5400000">
              <a:off x="-44168" y="44168"/>
              <a:ext cx="706689" cy="618353"/>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5F4F9"/>
              </a:solidFill>
            </p:spPr>
          </p:sp>
          <p:sp>
            <p:nvSpPr>
              <p:cNvPr name="TextBox 9" id="9"/>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nvGrpSpPr>
            <p:cNvPr name="Group 10" id="10"/>
            <p:cNvGrpSpPr/>
            <p:nvPr/>
          </p:nvGrpSpPr>
          <p:grpSpPr>
            <a:xfrm rot="-5400000">
              <a:off x="382562" y="44168"/>
              <a:ext cx="706689" cy="618353"/>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5F4F9"/>
              </a:solidFill>
            </p:spPr>
          </p:sp>
          <p:sp>
            <p:nvSpPr>
              <p:cNvPr name="TextBox 12" id="12"/>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grpSp>
        <p:nvGrpSpPr>
          <p:cNvPr name="Group 13" id="13"/>
          <p:cNvGrpSpPr/>
          <p:nvPr/>
        </p:nvGrpSpPr>
        <p:grpSpPr>
          <a:xfrm rot="0">
            <a:off x="1028700" y="3940801"/>
            <a:ext cx="783812" cy="530017"/>
            <a:chOff x="0" y="0"/>
            <a:chExt cx="1045082" cy="706689"/>
          </a:xfrm>
        </p:grpSpPr>
        <p:grpSp>
          <p:nvGrpSpPr>
            <p:cNvPr name="Group 14" id="14"/>
            <p:cNvGrpSpPr/>
            <p:nvPr/>
          </p:nvGrpSpPr>
          <p:grpSpPr>
            <a:xfrm rot="-5400000">
              <a:off x="-44168" y="44168"/>
              <a:ext cx="706689" cy="618353"/>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5F4F9"/>
              </a:solidFill>
            </p:spPr>
          </p:sp>
          <p:sp>
            <p:nvSpPr>
              <p:cNvPr name="TextBox 16" id="16"/>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nvGrpSpPr>
            <p:cNvPr name="Group 17" id="17"/>
            <p:cNvGrpSpPr/>
            <p:nvPr/>
          </p:nvGrpSpPr>
          <p:grpSpPr>
            <a:xfrm rot="-5400000">
              <a:off x="382562" y="44168"/>
              <a:ext cx="706689" cy="618353"/>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5F4F9"/>
              </a:solidFill>
            </p:spPr>
          </p:sp>
          <p:sp>
            <p:nvSpPr>
              <p:cNvPr name="TextBox 19" id="19"/>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grpSp>
        <p:nvGrpSpPr>
          <p:cNvPr name="Group 20" id="20"/>
          <p:cNvGrpSpPr/>
          <p:nvPr/>
        </p:nvGrpSpPr>
        <p:grpSpPr>
          <a:xfrm rot="0">
            <a:off x="1028700" y="5009388"/>
            <a:ext cx="783812" cy="530017"/>
            <a:chOff x="0" y="0"/>
            <a:chExt cx="1045082" cy="706689"/>
          </a:xfrm>
        </p:grpSpPr>
        <p:grpSp>
          <p:nvGrpSpPr>
            <p:cNvPr name="Group 21" id="21"/>
            <p:cNvGrpSpPr/>
            <p:nvPr/>
          </p:nvGrpSpPr>
          <p:grpSpPr>
            <a:xfrm rot="-5400000">
              <a:off x="-44168" y="44168"/>
              <a:ext cx="706689" cy="618353"/>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5F4F9"/>
              </a:solidFill>
            </p:spPr>
          </p:sp>
          <p:sp>
            <p:nvSpPr>
              <p:cNvPr name="TextBox 23" id="23"/>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nvGrpSpPr>
            <p:cNvPr name="Group 24" id="24"/>
            <p:cNvGrpSpPr/>
            <p:nvPr/>
          </p:nvGrpSpPr>
          <p:grpSpPr>
            <a:xfrm rot="-5400000">
              <a:off x="382562" y="44168"/>
              <a:ext cx="706689" cy="618353"/>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5F4F9"/>
              </a:solidFill>
            </p:spPr>
          </p:sp>
          <p:sp>
            <p:nvSpPr>
              <p:cNvPr name="TextBox 26" id="26"/>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grpSp>
        <p:nvGrpSpPr>
          <p:cNvPr name="Group 27" id="27"/>
          <p:cNvGrpSpPr/>
          <p:nvPr/>
        </p:nvGrpSpPr>
        <p:grpSpPr>
          <a:xfrm rot="0">
            <a:off x="1028700" y="6257911"/>
            <a:ext cx="783812" cy="530017"/>
            <a:chOff x="0" y="0"/>
            <a:chExt cx="1045082" cy="706689"/>
          </a:xfrm>
        </p:grpSpPr>
        <p:grpSp>
          <p:nvGrpSpPr>
            <p:cNvPr name="Group 28" id="28"/>
            <p:cNvGrpSpPr/>
            <p:nvPr/>
          </p:nvGrpSpPr>
          <p:grpSpPr>
            <a:xfrm rot="-5400000">
              <a:off x="-44168" y="44168"/>
              <a:ext cx="706689" cy="618353"/>
              <a:chOff x="0" y="0"/>
              <a:chExt cx="812800" cy="711200"/>
            </a:xfrm>
          </p:grpSpPr>
          <p:sp>
            <p:nvSpPr>
              <p:cNvPr name="Freeform 29" id="2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5F4F9"/>
              </a:solidFill>
            </p:spPr>
          </p:sp>
          <p:sp>
            <p:nvSpPr>
              <p:cNvPr name="TextBox 30" id="30"/>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nvGrpSpPr>
            <p:cNvPr name="Group 31" id="31"/>
            <p:cNvGrpSpPr/>
            <p:nvPr/>
          </p:nvGrpSpPr>
          <p:grpSpPr>
            <a:xfrm rot="-5400000">
              <a:off x="382562" y="44168"/>
              <a:ext cx="706689" cy="618353"/>
              <a:chOff x="0" y="0"/>
              <a:chExt cx="812800" cy="711200"/>
            </a:xfrm>
          </p:grpSpPr>
          <p:sp>
            <p:nvSpPr>
              <p:cNvPr name="Freeform 32" id="32"/>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5F4F9"/>
              </a:solidFill>
            </p:spPr>
          </p:sp>
          <p:sp>
            <p:nvSpPr>
              <p:cNvPr name="TextBox 33" id="33"/>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grpSp>
        <p:nvGrpSpPr>
          <p:cNvPr name="Group 34" id="34"/>
          <p:cNvGrpSpPr/>
          <p:nvPr/>
        </p:nvGrpSpPr>
        <p:grpSpPr>
          <a:xfrm rot="0">
            <a:off x="1028700" y="7341261"/>
            <a:ext cx="783812" cy="530017"/>
            <a:chOff x="0" y="0"/>
            <a:chExt cx="1045082" cy="706689"/>
          </a:xfrm>
        </p:grpSpPr>
        <p:grpSp>
          <p:nvGrpSpPr>
            <p:cNvPr name="Group 35" id="35"/>
            <p:cNvGrpSpPr/>
            <p:nvPr/>
          </p:nvGrpSpPr>
          <p:grpSpPr>
            <a:xfrm rot="-5400000">
              <a:off x="-44168" y="44168"/>
              <a:ext cx="706689" cy="618353"/>
              <a:chOff x="0" y="0"/>
              <a:chExt cx="812800" cy="711200"/>
            </a:xfrm>
          </p:grpSpPr>
          <p:sp>
            <p:nvSpPr>
              <p:cNvPr name="Freeform 36" id="36"/>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5F4F9"/>
              </a:solidFill>
            </p:spPr>
          </p:sp>
          <p:sp>
            <p:nvSpPr>
              <p:cNvPr name="TextBox 37" id="37"/>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nvGrpSpPr>
            <p:cNvPr name="Group 38" id="38"/>
            <p:cNvGrpSpPr/>
            <p:nvPr/>
          </p:nvGrpSpPr>
          <p:grpSpPr>
            <a:xfrm rot="-5400000">
              <a:off x="382562" y="44168"/>
              <a:ext cx="706689" cy="618353"/>
              <a:chOff x="0" y="0"/>
              <a:chExt cx="812800" cy="711200"/>
            </a:xfrm>
          </p:grpSpPr>
          <p:sp>
            <p:nvSpPr>
              <p:cNvPr name="Freeform 39" id="3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5F4F9"/>
              </a:solidFill>
            </p:spPr>
          </p:sp>
          <p:sp>
            <p:nvSpPr>
              <p:cNvPr name="TextBox 40" id="40"/>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sp>
        <p:nvSpPr>
          <p:cNvPr name="Freeform 41" id="41"/>
          <p:cNvSpPr/>
          <p:nvPr/>
        </p:nvSpPr>
        <p:spPr>
          <a:xfrm flipH="true" flipV="true" rot="0">
            <a:off x="13101277" y="0"/>
            <a:ext cx="5186723" cy="4114800"/>
          </a:xfrm>
          <a:custGeom>
            <a:avLst/>
            <a:gdLst/>
            <a:ahLst/>
            <a:cxnLst/>
            <a:rect r="r" b="b" t="t" l="l"/>
            <a:pathLst>
              <a:path h="4114800" w="5186723">
                <a:moveTo>
                  <a:pt x="5186723" y="4114800"/>
                </a:moveTo>
                <a:lnTo>
                  <a:pt x="0" y="4114800"/>
                </a:lnTo>
                <a:lnTo>
                  <a:pt x="0" y="0"/>
                </a:lnTo>
                <a:lnTo>
                  <a:pt x="5186723" y="0"/>
                </a:lnTo>
                <a:lnTo>
                  <a:pt x="5186723"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2" id="42"/>
          <p:cNvSpPr txBox="true"/>
          <p:nvPr/>
        </p:nvSpPr>
        <p:spPr>
          <a:xfrm rot="0">
            <a:off x="7083207" y="794582"/>
            <a:ext cx="4121587" cy="748031"/>
          </a:xfrm>
          <a:prstGeom prst="rect">
            <a:avLst/>
          </a:prstGeom>
        </p:spPr>
        <p:txBody>
          <a:bodyPr anchor="t" rtlCol="false" tIns="0" lIns="0" bIns="0" rIns="0">
            <a:spAutoFit/>
          </a:bodyPr>
          <a:lstStyle/>
          <a:p>
            <a:pPr algn="ctr">
              <a:lnSpc>
                <a:spcPts val="6019"/>
              </a:lnSpc>
              <a:spcBef>
                <a:spcPct val="0"/>
              </a:spcBef>
            </a:pPr>
            <a:r>
              <a:rPr lang="en-US" b="true" sz="4299">
                <a:solidFill>
                  <a:srgbClr val="FFFFFF"/>
                </a:solidFill>
                <a:latin typeface="Tomorrow Bold"/>
                <a:ea typeface="Tomorrow Bold"/>
                <a:cs typeface="Tomorrow Bold"/>
                <a:sym typeface="Tomorrow Bold"/>
              </a:rPr>
              <a:t>INTEGRANTES</a:t>
            </a:r>
          </a:p>
        </p:txBody>
      </p:sp>
      <p:sp>
        <p:nvSpPr>
          <p:cNvPr name="TextBox 43" id="43"/>
          <p:cNvSpPr txBox="true"/>
          <p:nvPr/>
        </p:nvSpPr>
        <p:spPr>
          <a:xfrm rot="0">
            <a:off x="2123016" y="2658466"/>
            <a:ext cx="11139671" cy="5152309"/>
          </a:xfrm>
          <a:prstGeom prst="rect">
            <a:avLst/>
          </a:prstGeom>
        </p:spPr>
        <p:txBody>
          <a:bodyPr anchor="t" rtlCol="false" tIns="0" lIns="0" bIns="0" rIns="0">
            <a:spAutoFit/>
          </a:bodyPr>
          <a:lstStyle/>
          <a:p>
            <a:pPr algn="just">
              <a:lnSpc>
                <a:spcPts val="4530"/>
              </a:lnSpc>
            </a:pPr>
            <a:r>
              <a:rPr lang="en-US" sz="3624">
                <a:solidFill>
                  <a:srgbClr val="FFFFFF"/>
                </a:solidFill>
                <a:latin typeface="HK Modular"/>
                <a:ea typeface="HK Modular"/>
                <a:cs typeface="HK Modular"/>
                <a:sym typeface="HK Modular"/>
              </a:rPr>
              <a:t>EMANUEL LOPES SILVA</a:t>
            </a:r>
          </a:p>
          <a:p>
            <a:pPr algn="just">
              <a:lnSpc>
                <a:spcPts val="4530"/>
              </a:lnSpc>
            </a:pPr>
          </a:p>
          <a:p>
            <a:pPr algn="just">
              <a:lnSpc>
                <a:spcPts val="4530"/>
              </a:lnSpc>
            </a:pPr>
            <a:r>
              <a:rPr lang="en-US" sz="3624">
                <a:solidFill>
                  <a:srgbClr val="FFFFFF"/>
                </a:solidFill>
                <a:latin typeface="HK Modular"/>
                <a:ea typeface="HK Modular"/>
                <a:cs typeface="HK Modular"/>
                <a:sym typeface="HK Modular"/>
              </a:rPr>
              <a:t>Gabriel Felipe Carvalho Silva</a:t>
            </a:r>
          </a:p>
          <a:p>
            <a:pPr algn="just">
              <a:lnSpc>
                <a:spcPts val="4530"/>
              </a:lnSpc>
            </a:pPr>
          </a:p>
          <a:p>
            <a:pPr algn="just">
              <a:lnSpc>
                <a:spcPts val="4530"/>
              </a:lnSpc>
            </a:pPr>
            <a:r>
              <a:rPr lang="en-US" sz="3624">
                <a:solidFill>
                  <a:srgbClr val="FFFFFF"/>
                </a:solidFill>
                <a:latin typeface="HK Modular"/>
                <a:ea typeface="HK Modular"/>
                <a:cs typeface="HK Modular"/>
                <a:sym typeface="HK Modular"/>
              </a:rPr>
              <a:t>Letícia Delfino de Araujo</a:t>
            </a:r>
          </a:p>
          <a:p>
            <a:pPr algn="just">
              <a:lnSpc>
                <a:spcPts val="4530"/>
              </a:lnSpc>
            </a:pPr>
          </a:p>
          <a:p>
            <a:pPr algn="just">
              <a:lnSpc>
                <a:spcPts val="4530"/>
              </a:lnSpc>
            </a:pPr>
            <a:r>
              <a:rPr lang="en-US" sz="3624">
                <a:solidFill>
                  <a:srgbClr val="FFFFFF"/>
                </a:solidFill>
                <a:latin typeface="HK Modular"/>
                <a:ea typeface="HK Modular"/>
                <a:cs typeface="HK Modular"/>
                <a:sym typeface="HK Modular"/>
              </a:rPr>
              <a:t>Thales Aymar Fortes de Souza</a:t>
            </a:r>
          </a:p>
          <a:p>
            <a:pPr algn="just">
              <a:lnSpc>
                <a:spcPts val="4530"/>
              </a:lnSpc>
            </a:pPr>
          </a:p>
          <a:p>
            <a:pPr algn="just">
              <a:lnSpc>
                <a:spcPts val="4530"/>
              </a:lnSpc>
            </a:pPr>
            <a:r>
              <a:rPr lang="en-US" sz="3624">
                <a:solidFill>
                  <a:srgbClr val="FFFFFF"/>
                </a:solidFill>
                <a:latin typeface="HK Modular"/>
                <a:ea typeface="HK Modular"/>
                <a:cs typeface="HK Modular"/>
                <a:sym typeface="HK Modular"/>
              </a:rPr>
              <a:t>Verônica Lima Costa</a:t>
            </a:r>
          </a:p>
        </p:txBody>
      </p:sp>
      <p:sp>
        <p:nvSpPr>
          <p:cNvPr name="TextBox 44" id="44"/>
          <p:cNvSpPr txBox="true"/>
          <p:nvPr/>
        </p:nvSpPr>
        <p:spPr>
          <a:xfrm rot="0">
            <a:off x="2122793" y="3313438"/>
            <a:ext cx="5514231" cy="423955"/>
          </a:xfrm>
          <a:prstGeom prst="rect">
            <a:avLst/>
          </a:prstGeom>
        </p:spPr>
        <p:txBody>
          <a:bodyPr anchor="t" rtlCol="false" tIns="0" lIns="0" bIns="0" rIns="0">
            <a:spAutoFit/>
          </a:bodyPr>
          <a:lstStyle/>
          <a:p>
            <a:pPr algn="ctr">
              <a:lnSpc>
                <a:spcPts val="3407"/>
              </a:lnSpc>
              <a:spcBef>
                <a:spcPct val="0"/>
              </a:spcBef>
            </a:pPr>
            <a:r>
              <a:rPr lang="en-US" sz="2433">
                <a:solidFill>
                  <a:srgbClr val="00E2EA"/>
                </a:solidFill>
                <a:latin typeface="HK Modular"/>
                <a:ea typeface="HK Modular"/>
                <a:cs typeface="HK Modular"/>
                <a:sym typeface="HK Modular"/>
              </a:rPr>
              <a:t>MATRICULA : 2021017818</a:t>
            </a:r>
          </a:p>
        </p:txBody>
      </p:sp>
      <p:sp>
        <p:nvSpPr>
          <p:cNvPr name="TextBox 45" id="45"/>
          <p:cNvSpPr txBox="true"/>
          <p:nvPr/>
        </p:nvSpPr>
        <p:spPr>
          <a:xfrm rot="0">
            <a:off x="2123016" y="4413668"/>
            <a:ext cx="5513784" cy="423955"/>
          </a:xfrm>
          <a:prstGeom prst="rect">
            <a:avLst/>
          </a:prstGeom>
        </p:spPr>
        <p:txBody>
          <a:bodyPr anchor="t" rtlCol="false" tIns="0" lIns="0" bIns="0" rIns="0">
            <a:spAutoFit/>
          </a:bodyPr>
          <a:lstStyle/>
          <a:p>
            <a:pPr algn="ctr">
              <a:lnSpc>
                <a:spcPts val="3407"/>
              </a:lnSpc>
              <a:spcBef>
                <a:spcPct val="0"/>
              </a:spcBef>
            </a:pPr>
            <a:r>
              <a:rPr lang="en-US" sz="2433">
                <a:solidFill>
                  <a:srgbClr val="00E2EA"/>
                </a:solidFill>
                <a:latin typeface="HK Modular"/>
                <a:ea typeface="HK Modular"/>
                <a:cs typeface="HK Modular"/>
                <a:sym typeface="HK Modular"/>
              </a:rPr>
              <a:t>MATRICULA : 2023098664</a:t>
            </a:r>
          </a:p>
        </p:txBody>
      </p:sp>
      <p:sp>
        <p:nvSpPr>
          <p:cNvPr name="TextBox 46" id="46"/>
          <p:cNvSpPr txBox="true"/>
          <p:nvPr/>
        </p:nvSpPr>
        <p:spPr>
          <a:xfrm rot="0">
            <a:off x="2122793" y="5633856"/>
            <a:ext cx="5514231" cy="423955"/>
          </a:xfrm>
          <a:prstGeom prst="rect">
            <a:avLst/>
          </a:prstGeom>
        </p:spPr>
        <p:txBody>
          <a:bodyPr anchor="t" rtlCol="false" tIns="0" lIns="0" bIns="0" rIns="0">
            <a:spAutoFit/>
          </a:bodyPr>
          <a:lstStyle/>
          <a:p>
            <a:pPr algn="ctr">
              <a:lnSpc>
                <a:spcPts val="3407"/>
              </a:lnSpc>
              <a:spcBef>
                <a:spcPct val="0"/>
              </a:spcBef>
            </a:pPr>
            <a:r>
              <a:rPr lang="en-US" sz="2433">
                <a:solidFill>
                  <a:srgbClr val="00E2EA"/>
                </a:solidFill>
                <a:latin typeface="HK Modular"/>
                <a:ea typeface="HK Modular"/>
                <a:cs typeface="HK Modular"/>
                <a:sym typeface="HK Modular"/>
              </a:rPr>
              <a:t>MATRICULA : 2021061763</a:t>
            </a:r>
          </a:p>
        </p:txBody>
      </p:sp>
      <p:sp>
        <p:nvSpPr>
          <p:cNvPr name="TextBox 47" id="47"/>
          <p:cNvSpPr txBox="true"/>
          <p:nvPr/>
        </p:nvSpPr>
        <p:spPr>
          <a:xfrm rot="0">
            <a:off x="2122793" y="6730778"/>
            <a:ext cx="5514231" cy="423955"/>
          </a:xfrm>
          <a:prstGeom prst="rect">
            <a:avLst/>
          </a:prstGeom>
        </p:spPr>
        <p:txBody>
          <a:bodyPr anchor="t" rtlCol="false" tIns="0" lIns="0" bIns="0" rIns="0">
            <a:spAutoFit/>
          </a:bodyPr>
          <a:lstStyle/>
          <a:p>
            <a:pPr algn="ctr">
              <a:lnSpc>
                <a:spcPts val="3407"/>
              </a:lnSpc>
              <a:spcBef>
                <a:spcPct val="0"/>
              </a:spcBef>
            </a:pPr>
            <a:r>
              <a:rPr lang="en-US" sz="2433">
                <a:solidFill>
                  <a:srgbClr val="00E2EA"/>
                </a:solidFill>
                <a:latin typeface="HK Modular"/>
                <a:ea typeface="HK Modular"/>
                <a:cs typeface="HK Modular"/>
                <a:sym typeface="HK Modular"/>
              </a:rPr>
              <a:t>MATRICULA : 2021018145</a:t>
            </a:r>
          </a:p>
        </p:txBody>
      </p:sp>
      <p:sp>
        <p:nvSpPr>
          <p:cNvPr name="TextBox 48" id="48"/>
          <p:cNvSpPr txBox="true"/>
          <p:nvPr/>
        </p:nvSpPr>
        <p:spPr>
          <a:xfrm rot="0">
            <a:off x="2123016" y="7814128"/>
            <a:ext cx="5513784" cy="423955"/>
          </a:xfrm>
          <a:prstGeom prst="rect">
            <a:avLst/>
          </a:prstGeom>
        </p:spPr>
        <p:txBody>
          <a:bodyPr anchor="t" rtlCol="false" tIns="0" lIns="0" bIns="0" rIns="0">
            <a:spAutoFit/>
          </a:bodyPr>
          <a:lstStyle/>
          <a:p>
            <a:pPr algn="ctr">
              <a:lnSpc>
                <a:spcPts val="3407"/>
              </a:lnSpc>
              <a:spcBef>
                <a:spcPct val="0"/>
              </a:spcBef>
            </a:pPr>
            <a:r>
              <a:rPr lang="en-US" sz="2433">
                <a:solidFill>
                  <a:srgbClr val="00E2EA"/>
                </a:solidFill>
                <a:latin typeface="HK Modular"/>
                <a:ea typeface="HK Modular"/>
                <a:cs typeface="HK Modular"/>
                <a:sym typeface="HK Modular"/>
              </a:rPr>
              <a:t>MATRICULA : 2022029493</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9160725" cy="9226076"/>
          </a:xfrm>
          <a:custGeom>
            <a:avLst/>
            <a:gdLst/>
            <a:ahLst/>
            <a:cxnLst/>
            <a:rect r="r" b="b" t="t" l="l"/>
            <a:pathLst>
              <a:path h="9226076" w="9160725">
                <a:moveTo>
                  <a:pt x="0" y="0"/>
                </a:moveTo>
                <a:lnTo>
                  <a:pt x="9160725" y="0"/>
                </a:lnTo>
                <a:lnTo>
                  <a:pt x="9160725" y="9226076"/>
                </a:lnTo>
                <a:lnTo>
                  <a:pt x="0" y="9226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652639" y="5690341"/>
            <a:ext cx="3181219" cy="3177242"/>
          </a:xfrm>
          <a:custGeom>
            <a:avLst/>
            <a:gdLst/>
            <a:ahLst/>
            <a:cxnLst/>
            <a:rect r="r" b="b" t="t" l="l"/>
            <a:pathLst>
              <a:path h="3177242" w="3181219">
                <a:moveTo>
                  <a:pt x="0" y="0"/>
                </a:moveTo>
                <a:lnTo>
                  <a:pt x="3181219" y="0"/>
                </a:lnTo>
                <a:lnTo>
                  <a:pt x="3181219" y="3177243"/>
                </a:lnTo>
                <a:lnTo>
                  <a:pt x="0" y="31772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7293274" y="9409044"/>
            <a:ext cx="459879"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20</a:t>
            </a:r>
          </a:p>
        </p:txBody>
      </p:sp>
      <p:sp>
        <p:nvSpPr>
          <p:cNvPr name="TextBox 9" id="9"/>
          <p:cNvSpPr txBox="true"/>
          <p:nvPr/>
        </p:nvSpPr>
        <p:spPr>
          <a:xfrm rot="0">
            <a:off x="6494097" y="2799490"/>
            <a:ext cx="6097329" cy="2113922"/>
          </a:xfrm>
          <a:prstGeom prst="rect">
            <a:avLst/>
          </a:prstGeom>
        </p:spPr>
        <p:txBody>
          <a:bodyPr anchor="t" rtlCol="false" tIns="0" lIns="0" bIns="0" rIns="0">
            <a:spAutoFit/>
          </a:bodyPr>
          <a:lstStyle/>
          <a:p>
            <a:pPr algn="l">
              <a:lnSpc>
                <a:spcPts val="4234"/>
              </a:lnSpc>
            </a:pPr>
            <a:r>
              <a:rPr lang="en-US" sz="3024">
                <a:solidFill>
                  <a:srgbClr val="FFFFFF"/>
                </a:solidFill>
                <a:latin typeface="HK Modular"/>
                <a:ea typeface="HK Modular"/>
                <a:cs typeface="HK Modular"/>
                <a:sym typeface="HK Modular"/>
              </a:rPr>
              <a:t>DISPONIBILIZAR ORIENTAÇÕES  E NOTIFICAÇÕES SOBRE TAREFAS E AULAS </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9160725" cy="9226076"/>
          </a:xfrm>
          <a:custGeom>
            <a:avLst/>
            <a:gdLst/>
            <a:ahLst/>
            <a:cxnLst/>
            <a:rect r="r" b="b" t="t" l="l"/>
            <a:pathLst>
              <a:path h="9226076" w="9160725">
                <a:moveTo>
                  <a:pt x="0" y="0"/>
                </a:moveTo>
                <a:lnTo>
                  <a:pt x="9160725" y="0"/>
                </a:lnTo>
                <a:lnTo>
                  <a:pt x="9160725" y="9226076"/>
                </a:lnTo>
                <a:lnTo>
                  <a:pt x="0" y="9226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329404" y="5392783"/>
            <a:ext cx="3428431" cy="3269866"/>
          </a:xfrm>
          <a:custGeom>
            <a:avLst/>
            <a:gdLst/>
            <a:ahLst/>
            <a:cxnLst/>
            <a:rect r="r" b="b" t="t" l="l"/>
            <a:pathLst>
              <a:path h="3269866" w="3428431">
                <a:moveTo>
                  <a:pt x="0" y="0"/>
                </a:moveTo>
                <a:lnTo>
                  <a:pt x="3428431" y="0"/>
                </a:lnTo>
                <a:lnTo>
                  <a:pt x="3428431" y="3269866"/>
                </a:lnTo>
                <a:lnTo>
                  <a:pt x="0" y="3269866"/>
                </a:lnTo>
                <a:lnTo>
                  <a:pt x="0" y="0"/>
                </a:lnTo>
                <a:close/>
              </a:path>
            </a:pathLst>
          </a:custGeom>
          <a:blipFill>
            <a:blip r:embed="rId9"/>
            <a:stretch>
              <a:fillRect l="0" t="0" r="0" b="0"/>
            </a:stretch>
          </a:blipFill>
        </p:spPr>
      </p:sp>
      <p:sp>
        <p:nvSpPr>
          <p:cNvPr name="TextBox 8" id="8"/>
          <p:cNvSpPr txBox="true"/>
          <p:nvPr/>
        </p:nvSpPr>
        <p:spPr>
          <a:xfrm rot="0">
            <a:off x="6233969" y="2645653"/>
            <a:ext cx="6622827" cy="2597804"/>
          </a:xfrm>
          <a:prstGeom prst="rect">
            <a:avLst/>
          </a:prstGeom>
        </p:spPr>
        <p:txBody>
          <a:bodyPr anchor="t" rtlCol="false" tIns="0" lIns="0" bIns="0" rIns="0">
            <a:spAutoFit/>
          </a:bodyPr>
          <a:lstStyle/>
          <a:p>
            <a:pPr algn="l">
              <a:lnSpc>
                <a:spcPts val="4103"/>
              </a:lnSpc>
            </a:pPr>
            <a:r>
              <a:rPr lang="en-US" sz="2930">
                <a:solidFill>
                  <a:srgbClr val="FFFFFF"/>
                </a:solidFill>
                <a:latin typeface="HK Modular"/>
                <a:ea typeface="HK Modular"/>
                <a:cs typeface="HK Modular"/>
                <a:sym typeface="HK Modular"/>
              </a:rPr>
              <a:t>UTILIZAR IA GENERATIVA PARA DIALOGAR COM OS ALUNOS SOBRE ASSUNTOS ACADEMICOS</a:t>
            </a:r>
          </a:p>
        </p:txBody>
      </p:sp>
      <p:sp>
        <p:nvSpPr>
          <p:cNvPr name="TextBox 9" id="9"/>
          <p:cNvSpPr txBox="true"/>
          <p:nvPr/>
        </p:nvSpPr>
        <p:spPr>
          <a:xfrm rot="0">
            <a:off x="17310017" y="9409044"/>
            <a:ext cx="388293"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21</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9160725" cy="9226076"/>
          </a:xfrm>
          <a:custGeom>
            <a:avLst/>
            <a:gdLst/>
            <a:ahLst/>
            <a:cxnLst/>
            <a:rect r="r" b="b" t="t" l="l"/>
            <a:pathLst>
              <a:path h="9226076" w="9160725">
                <a:moveTo>
                  <a:pt x="0" y="0"/>
                </a:moveTo>
                <a:lnTo>
                  <a:pt x="9160725" y="0"/>
                </a:lnTo>
                <a:lnTo>
                  <a:pt x="9160725" y="9226076"/>
                </a:lnTo>
                <a:lnTo>
                  <a:pt x="0" y="9226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TextBox 7" id="7"/>
          <p:cNvSpPr txBox="true"/>
          <p:nvPr/>
        </p:nvSpPr>
        <p:spPr>
          <a:xfrm rot="0">
            <a:off x="5702962" y="2882967"/>
            <a:ext cx="7080573" cy="1979440"/>
          </a:xfrm>
          <a:prstGeom prst="rect">
            <a:avLst/>
          </a:prstGeom>
        </p:spPr>
        <p:txBody>
          <a:bodyPr anchor="t" rtlCol="false" tIns="0" lIns="0" bIns="0" rIns="0">
            <a:spAutoFit/>
          </a:bodyPr>
          <a:lstStyle/>
          <a:p>
            <a:pPr algn="l">
              <a:lnSpc>
                <a:spcPts val="4029"/>
              </a:lnSpc>
            </a:pPr>
            <a:r>
              <a:rPr lang="en-US" sz="2878">
                <a:solidFill>
                  <a:srgbClr val="FFFFFF"/>
                </a:solidFill>
                <a:latin typeface="HK Modular"/>
                <a:ea typeface="HK Modular"/>
                <a:cs typeface="HK Modular"/>
                <a:sym typeface="HK Modular"/>
              </a:rPr>
              <a:t>GERAÇÃO DE RESUMOS, PLANEJAMENTOS E ESBOÇOS DE TRABALHOS</a:t>
            </a:r>
          </a:p>
          <a:p>
            <a:pPr algn="l">
              <a:lnSpc>
                <a:spcPts val="3754"/>
              </a:lnSpc>
            </a:pPr>
          </a:p>
        </p:txBody>
      </p:sp>
      <p:sp>
        <p:nvSpPr>
          <p:cNvPr name="Freeform 8" id="8"/>
          <p:cNvSpPr/>
          <p:nvPr/>
        </p:nvSpPr>
        <p:spPr>
          <a:xfrm flipH="false" flipV="false" rot="0">
            <a:off x="7382785" y="4591143"/>
            <a:ext cx="3836988" cy="3836988"/>
          </a:xfrm>
          <a:custGeom>
            <a:avLst/>
            <a:gdLst/>
            <a:ahLst/>
            <a:cxnLst/>
            <a:rect r="r" b="b" t="t" l="l"/>
            <a:pathLst>
              <a:path h="3836988" w="3836988">
                <a:moveTo>
                  <a:pt x="0" y="0"/>
                </a:moveTo>
                <a:lnTo>
                  <a:pt x="3836988" y="0"/>
                </a:lnTo>
                <a:lnTo>
                  <a:pt x="3836988" y="3836988"/>
                </a:lnTo>
                <a:lnTo>
                  <a:pt x="0" y="38369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7285238" y="9409044"/>
            <a:ext cx="456902"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22</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9160725" cy="9226076"/>
          </a:xfrm>
          <a:custGeom>
            <a:avLst/>
            <a:gdLst/>
            <a:ahLst/>
            <a:cxnLst/>
            <a:rect r="r" b="b" t="t" l="l"/>
            <a:pathLst>
              <a:path h="9226076" w="9160725">
                <a:moveTo>
                  <a:pt x="0" y="0"/>
                </a:moveTo>
                <a:lnTo>
                  <a:pt x="9160725" y="0"/>
                </a:lnTo>
                <a:lnTo>
                  <a:pt x="9160725" y="9226076"/>
                </a:lnTo>
                <a:lnTo>
                  <a:pt x="0" y="9226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8079974" y="4862407"/>
            <a:ext cx="3108329" cy="3965970"/>
          </a:xfrm>
          <a:custGeom>
            <a:avLst/>
            <a:gdLst/>
            <a:ahLst/>
            <a:cxnLst/>
            <a:rect r="r" b="b" t="t" l="l"/>
            <a:pathLst>
              <a:path h="3965970" w="3108329">
                <a:moveTo>
                  <a:pt x="0" y="0"/>
                </a:moveTo>
                <a:lnTo>
                  <a:pt x="3108329" y="0"/>
                </a:lnTo>
                <a:lnTo>
                  <a:pt x="3108329" y="3965970"/>
                </a:lnTo>
                <a:lnTo>
                  <a:pt x="0" y="39659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7273703" y="9409044"/>
            <a:ext cx="460921"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23</a:t>
            </a:r>
          </a:p>
        </p:txBody>
      </p:sp>
      <p:sp>
        <p:nvSpPr>
          <p:cNvPr name="TextBox 9" id="9"/>
          <p:cNvSpPr txBox="true"/>
          <p:nvPr/>
        </p:nvSpPr>
        <p:spPr>
          <a:xfrm rot="0">
            <a:off x="6245051" y="2356267"/>
            <a:ext cx="6332666" cy="2133600"/>
          </a:xfrm>
          <a:prstGeom prst="rect">
            <a:avLst/>
          </a:prstGeom>
        </p:spPr>
        <p:txBody>
          <a:bodyPr anchor="t" rtlCol="false" tIns="0" lIns="0" bIns="0" rIns="0">
            <a:spAutoFit/>
          </a:bodyPr>
          <a:lstStyle/>
          <a:p>
            <a:pPr algn="l">
              <a:lnSpc>
                <a:spcPts val="4200"/>
              </a:lnSpc>
            </a:pPr>
            <a:r>
              <a:rPr lang="en-US" sz="3000">
                <a:solidFill>
                  <a:srgbClr val="FFFFFF"/>
                </a:solidFill>
                <a:latin typeface="HK Modular"/>
                <a:ea typeface="HK Modular"/>
                <a:cs typeface="HK Modular"/>
                <a:sym typeface="HK Modular"/>
              </a:rPr>
              <a:t>SINCRONIZAR COM GOOGLE CALENDAR PARA AGENDAMENTO E LEMBRETES</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9160725" cy="9226076"/>
          </a:xfrm>
          <a:custGeom>
            <a:avLst/>
            <a:gdLst/>
            <a:ahLst/>
            <a:cxnLst/>
            <a:rect r="r" b="b" t="t" l="l"/>
            <a:pathLst>
              <a:path h="9226076" w="9160725">
                <a:moveTo>
                  <a:pt x="0" y="0"/>
                </a:moveTo>
                <a:lnTo>
                  <a:pt x="9160725" y="0"/>
                </a:lnTo>
                <a:lnTo>
                  <a:pt x="9160725" y="9226076"/>
                </a:lnTo>
                <a:lnTo>
                  <a:pt x="0" y="9226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295529" y="4114075"/>
            <a:ext cx="3435858" cy="4114800"/>
          </a:xfrm>
          <a:custGeom>
            <a:avLst/>
            <a:gdLst/>
            <a:ahLst/>
            <a:cxnLst/>
            <a:rect r="r" b="b" t="t" l="l"/>
            <a:pathLst>
              <a:path h="4114800" w="3435858">
                <a:moveTo>
                  <a:pt x="0" y="0"/>
                </a:moveTo>
                <a:lnTo>
                  <a:pt x="3435858" y="0"/>
                </a:lnTo>
                <a:lnTo>
                  <a:pt x="34358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7267155" y="9409044"/>
            <a:ext cx="474018"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45</a:t>
            </a:r>
          </a:p>
        </p:txBody>
      </p:sp>
      <p:sp>
        <p:nvSpPr>
          <p:cNvPr name="TextBox 9" id="9"/>
          <p:cNvSpPr txBox="true"/>
          <p:nvPr/>
        </p:nvSpPr>
        <p:spPr>
          <a:xfrm rot="0">
            <a:off x="6463264" y="2418614"/>
            <a:ext cx="6332666" cy="1066800"/>
          </a:xfrm>
          <a:prstGeom prst="rect">
            <a:avLst/>
          </a:prstGeom>
        </p:spPr>
        <p:txBody>
          <a:bodyPr anchor="t" rtlCol="false" tIns="0" lIns="0" bIns="0" rIns="0">
            <a:spAutoFit/>
          </a:bodyPr>
          <a:lstStyle/>
          <a:p>
            <a:pPr algn="l">
              <a:lnSpc>
                <a:spcPts val="4200"/>
              </a:lnSpc>
            </a:pPr>
            <a:r>
              <a:rPr lang="en-US" sz="3000">
                <a:solidFill>
                  <a:srgbClr val="FFFFFF"/>
                </a:solidFill>
                <a:latin typeface="HK Modular"/>
                <a:ea typeface="HK Modular"/>
                <a:cs typeface="HK Modular"/>
                <a:sym typeface="HK Modular"/>
              </a:rPr>
              <a:t>ARMAZENAR MEMÓRIA DE CONTEXTO</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9160725" cy="9226076"/>
          </a:xfrm>
          <a:custGeom>
            <a:avLst/>
            <a:gdLst/>
            <a:ahLst/>
            <a:cxnLst/>
            <a:rect r="r" b="b" t="t" l="l"/>
            <a:pathLst>
              <a:path h="9226076" w="9160725">
                <a:moveTo>
                  <a:pt x="0" y="0"/>
                </a:moveTo>
                <a:lnTo>
                  <a:pt x="9160725" y="0"/>
                </a:lnTo>
                <a:lnTo>
                  <a:pt x="9160725" y="9226076"/>
                </a:lnTo>
                <a:lnTo>
                  <a:pt x="0" y="9226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320561" y="5542985"/>
            <a:ext cx="3325464" cy="3333799"/>
          </a:xfrm>
          <a:custGeom>
            <a:avLst/>
            <a:gdLst/>
            <a:ahLst/>
            <a:cxnLst/>
            <a:rect r="r" b="b" t="t" l="l"/>
            <a:pathLst>
              <a:path h="3333799" w="3325464">
                <a:moveTo>
                  <a:pt x="0" y="0"/>
                </a:moveTo>
                <a:lnTo>
                  <a:pt x="3325464" y="0"/>
                </a:lnTo>
                <a:lnTo>
                  <a:pt x="3325464" y="3333799"/>
                </a:lnTo>
                <a:lnTo>
                  <a:pt x="0" y="33337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6098909" y="2588047"/>
            <a:ext cx="6667386" cy="2667000"/>
          </a:xfrm>
          <a:prstGeom prst="rect">
            <a:avLst/>
          </a:prstGeom>
        </p:spPr>
        <p:txBody>
          <a:bodyPr anchor="t" rtlCol="false" tIns="0" lIns="0" bIns="0" rIns="0">
            <a:spAutoFit/>
          </a:bodyPr>
          <a:lstStyle/>
          <a:p>
            <a:pPr algn="l">
              <a:lnSpc>
                <a:spcPts val="4200"/>
              </a:lnSpc>
            </a:pPr>
            <a:r>
              <a:rPr lang="en-US" sz="3000">
                <a:solidFill>
                  <a:srgbClr val="FFFFFF"/>
                </a:solidFill>
                <a:latin typeface="HK Modular"/>
                <a:ea typeface="HK Modular"/>
                <a:cs typeface="HK Modular"/>
                <a:sym typeface="HK Modular"/>
              </a:rPr>
              <a:t>RF10. GARANTIR SUPORTE A MÚLTIPLAS PLATAFORMAS, INCLUINDO WEB E DISPOSITIVOS MÓVEIS</a:t>
            </a:r>
          </a:p>
        </p:txBody>
      </p:sp>
      <p:sp>
        <p:nvSpPr>
          <p:cNvPr name="TextBox 9" id="9"/>
          <p:cNvSpPr txBox="true"/>
          <p:nvPr/>
        </p:nvSpPr>
        <p:spPr>
          <a:xfrm rot="0">
            <a:off x="17271545" y="9409044"/>
            <a:ext cx="465237"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25</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9160725" cy="9226076"/>
          </a:xfrm>
          <a:custGeom>
            <a:avLst/>
            <a:gdLst/>
            <a:ahLst/>
            <a:cxnLst/>
            <a:rect r="r" b="b" t="t" l="l"/>
            <a:pathLst>
              <a:path h="9226076" w="9160725">
                <a:moveTo>
                  <a:pt x="0" y="0"/>
                </a:moveTo>
                <a:lnTo>
                  <a:pt x="9160725" y="0"/>
                </a:lnTo>
                <a:lnTo>
                  <a:pt x="9160725" y="9226076"/>
                </a:lnTo>
                <a:lnTo>
                  <a:pt x="0" y="9226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6611815" y="4163815"/>
            <a:ext cx="5064369" cy="4114800"/>
          </a:xfrm>
          <a:custGeom>
            <a:avLst/>
            <a:gdLst/>
            <a:ahLst/>
            <a:cxnLst/>
            <a:rect r="r" b="b" t="t" l="l"/>
            <a:pathLst>
              <a:path h="4114800" w="5064369">
                <a:moveTo>
                  <a:pt x="0" y="0"/>
                </a:moveTo>
                <a:lnTo>
                  <a:pt x="5064370" y="0"/>
                </a:lnTo>
                <a:lnTo>
                  <a:pt x="506437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6098909" y="2588047"/>
            <a:ext cx="6667386" cy="1066800"/>
          </a:xfrm>
          <a:prstGeom prst="rect">
            <a:avLst/>
          </a:prstGeom>
        </p:spPr>
        <p:txBody>
          <a:bodyPr anchor="t" rtlCol="false" tIns="0" lIns="0" bIns="0" rIns="0">
            <a:spAutoFit/>
          </a:bodyPr>
          <a:lstStyle/>
          <a:p>
            <a:pPr algn="l">
              <a:lnSpc>
                <a:spcPts val="4200"/>
              </a:lnSpc>
            </a:pPr>
            <a:r>
              <a:rPr lang="en-US" sz="3000">
                <a:solidFill>
                  <a:srgbClr val="FFFFFF"/>
                </a:solidFill>
                <a:latin typeface="HK Modular"/>
                <a:ea typeface="HK Modular"/>
                <a:cs typeface="HK Modular"/>
                <a:sym typeface="HK Modular"/>
              </a:rPr>
              <a:t>RF12. NOTIFICAÇÕES PERSONALIZÁVEIS</a:t>
            </a:r>
          </a:p>
        </p:txBody>
      </p:sp>
      <p:sp>
        <p:nvSpPr>
          <p:cNvPr name="TextBox 9" id="9"/>
          <p:cNvSpPr txBox="true"/>
          <p:nvPr/>
        </p:nvSpPr>
        <p:spPr>
          <a:xfrm rot="0">
            <a:off x="17270355" y="9409044"/>
            <a:ext cx="467618"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26</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8962228" cy="9026164"/>
          </a:xfrm>
          <a:custGeom>
            <a:avLst/>
            <a:gdLst/>
            <a:ahLst/>
            <a:cxnLst/>
            <a:rect r="r" b="b" t="t" l="l"/>
            <a:pathLst>
              <a:path h="9026164" w="8962228">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458188" y="3545695"/>
            <a:ext cx="7371623" cy="3071784"/>
          </a:xfrm>
          <a:prstGeom prst="rect">
            <a:avLst/>
          </a:prstGeom>
        </p:spPr>
        <p:txBody>
          <a:bodyPr anchor="t" rtlCol="false" tIns="0" lIns="0" bIns="0" rIns="0">
            <a:spAutoFit/>
          </a:bodyPr>
          <a:lstStyle/>
          <a:p>
            <a:pPr algn="ctr" marL="0" indent="0" lvl="0">
              <a:lnSpc>
                <a:spcPts val="8208"/>
              </a:lnSpc>
              <a:spcBef>
                <a:spcPct val="0"/>
              </a:spcBef>
            </a:pPr>
            <a:r>
              <a:rPr lang="en-US" sz="5863">
                <a:solidFill>
                  <a:srgbClr val="FFFFFF"/>
                </a:solidFill>
                <a:latin typeface="HK Modular"/>
                <a:ea typeface="HK Modular"/>
                <a:cs typeface="HK Modular"/>
                <a:sym typeface="HK Modular"/>
              </a:rPr>
              <a:t>Requisitos Não Funcionais</a:t>
            </a:r>
          </a:p>
        </p:txBody>
      </p:sp>
      <p:sp>
        <p:nvSpPr>
          <p:cNvPr name="Freeform 5" id="5"/>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6"/>
            <a:stretch>
              <a:fillRect l="0" t="0" r="0"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7"/>
            <a:stretch>
              <a:fillRect l="0" t="-12942" r="0" b="-12942"/>
            </a:stretch>
          </a:blipFill>
        </p:spPr>
      </p:sp>
      <p:sp>
        <p:nvSpPr>
          <p:cNvPr name="Freeform 7" id="7"/>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8"/>
            <a:stretch>
              <a:fillRect l="-2752" t="0" r="-2752" b="0"/>
            </a:stretch>
          </a:blipFill>
        </p:spPr>
      </p:sp>
      <p:sp>
        <p:nvSpPr>
          <p:cNvPr name="TextBox 8" id="8"/>
          <p:cNvSpPr txBox="true"/>
          <p:nvPr/>
        </p:nvSpPr>
        <p:spPr>
          <a:xfrm rot="0">
            <a:off x="17288753" y="9380357"/>
            <a:ext cx="424607"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FFFFF"/>
                </a:solidFill>
                <a:latin typeface="Tomorrow Bold"/>
                <a:ea typeface="Tomorrow Bold"/>
                <a:cs typeface="Tomorrow Bold"/>
                <a:sym typeface="Tomorrow Bold"/>
              </a:rPr>
              <a:t>27</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6970674" y="4471648"/>
            <a:ext cx="4708561" cy="3060565"/>
          </a:xfrm>
          <a:custGeom>
            <a:avLst/>
            <a:gdLst/>
            <a:ahLst/>
            <a:cxnLst/>
            <a:rect r="r" b="b" t="t" l="l"/>
            <a:pathLst>
              <a:path h="3060565" w="4708561">
                <a:moveTo>
                  <a:pt x="0" y="0"/>
                </a:moveTo>
                <a:lnTo>
                  <a:pt x="4708561" y="0"/>
                </a:lnTo>
                <a:lnTo>
                  <a:pt x="4708561" y="3060565"/>
                </a:lnTo>
                <a:lnTo>
                  <a:pt x="0" y="3060565"/>
                </a:lnTo>
                <a:lnTo>
                  <a:pt x="0" y="0"/>
                </a:lnTo>
                <a:close/>
              </a:path>
            </a:pathLst>
          </a:custGeom>
          <a:blipFill>
            <a:blip r:embed="rId9"/>
            <a:stretch>
              <a:fillRect l="0" t="0" r="0" b="0"/>
            </a:stretch>
          </a:blipFill>
        </p:spPr>
      </p:sp>
      <p:sp>
        <p:nvSpPr>
          <p:cNvPr name="TextBox 8" id="8"/>
          <p:cNvSpPr txBox="true"/>
          <p:nvPr/>
        </p:nvSpPr>
        <p:spPr>
          <a:xfrm rot="0">
            <a:off x="5824437" y="3194467"/>
            <a:ext cx="7001036" cy="533400"/>
          </a:xfrm>
          <a:prstGeom prst="rect">
            <a:avLst/>
          </a:prstGeom>
        </p:spPr>
        <p:txBody>
          <a:bodyPr anchor="t" rtlCol="false" tIns="0" lIns="0" bIns="0" rIns="0">
            <a:spAutoFit/>
          </a:bodyPr>
          <a:lstStyle/>
          <a:p>
            <a:pPr algn="l">
              <a:lnSpc>
                <a:spcPts val="4200"/>
              </a:lnSpc>
            </a:pPr>
            <a:r>
              <a:rPr lang="en-US" sz="3000">
                <a:solidFill>
                  <a:srgbClr val="FFFFFF"/>
                </a:solidFill>
                <a:latin typeface="HK Modular"/>
                <a:ea typeface="HK Modular"/>
                <a:cs typeface="HK Modular"/>
                <a:sym typeface="HK Modular"/>
              </a:rPr>
              <a:t>INTEGRAÇÃO COM O GMAIL</a:t>
            </a:r>
          </a:p>
        </p:txBody>
      </p:sp>
      <p:sp>
        <p:nvSpPr>
          <p:cNvPr name="TextBox 9" id="9"/>
          <p:cNvSpPr txBox="true"/>
          <p:nvPr/>
        </p:nvSpPr>
        <p:spPr>
          <a:xfrm rot="0">
            <a:off x="17273555" y="9409044"/>
            <a:ext cx="461218"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28</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TextBox 7" id="7"/>
          <p:cNvSpPr txBox="true"/>
          <p:nvPr/>
        </p:nvSpPr>
        <p:spPr>
          <a:xfrm rot="0">
            <a:off x="6506126" y="2965079"/>
            <a:ext cx="5540685" cy="1116653"/>
          </a:xfrm>
          <a:prstGeom prst="rect">
            <a:avLst/>
          </a:prstGeom>
        </p:spPr>
        <p:txBody>
          <a:bodyPr anchor="t" rtlCol="false" tIns="0" lIns="0" bIns="0" rIns="0">
            <a:spAutoFit/>
          </a:bodyPr>
          <a:lstStyle/>
          <a:p>
            <a:pPr algn="l">
              <a:lnSpc>
                <a:spcPts val="4492"/>
              </a:lnSpc>
            </a:pPr>
            <a:r>
              <a:rPr lang="en-US" sz="3208">
                <a:solidFill>
                  <a:srgbClr val="FFFFFF"/>
                </a:solidFill>
                <a:latin typeface="HK Modular"/>
                <a:ea typeface="HK Modular"/>
                <a:cs typeface="HK Modular"/>
                <a:sym typeface="HK Modular"/>
              </a:rPr>
              <a:t>INTEGRAÇÃO COM O WHATSAPP</a:t>
            </a:r>
          </a:p>
        </p:txBody>
      </p:sp>
      <p:sp>
        <p:nvSpPr>
          <p:cNvPr name="TextBox 8" id="8"/>
          <p:cNvSpPr txBox="true"/>
          <p:nvPr/>
        </p:nvSpPr>
        <p:spPr>
          <a:xfrm rot="0">
            <a:off x="17267825" y="9409044"/>
            <a:ext cx="472678"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29</a:t>
            </a:r>
          </a:p>
        </p:txBody>
      </p:sp>
      <p:sp>
        <p:nvSpPr>
          <p:cNvPr name="Freeform 9" id="9"/>
          <p:cNvSpPr/>
          <p:nvPr/>
        </p:nvSpPr>
        <p:spPr>
          <a:xfrm flipH="false" flipV="false" rot="0">
            <a:off x="7689826" y="4538192"/>
            <a:ext cx="3173286" cy="3173286"/>
          </a:xfrm>
          <a:custGeom>
            <a:avLst/>
            <a:gdLst/>
            <a:ahLst/>
            <a:cxnLst/>
            <a:rect r="r" b="b" t="t" l="l"/>
            <a:pathLst>
              <a:path h="3173286" w="3173286">
                <a:moveTo>
                  <a:pt x="0" y="0"/>
                </a:moveTo>
                <a:lnTo>
                  <a:pt x="3173286" y="0"/>
                </a:lnTo>
                <a:lnTo>
                  <a:pt x="3173286" y="3173286"/>
                </a:lnTo>
                <a:lnTo>
                  <a:pt x="0" y="3173286"/>
                </a:lnTo>
                <a:lnTo>
                  <a:pt x="0" y="0"/>
                </a:lnTo>
                <a:close/>
              </a:path>
            </a:pathLst>
          </a:custGeom>
          <a:blipFill>
            <a:blip r:embed="rId9"/>
            <a:stretch>
              <a:fillRect l="0" t="0" r="0" b="0"/>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496BE">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91717"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813"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22134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397787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2258466" y="2859805"/>
            <a:ext cx="13771067" cy="5869917"/>
          </a:xfrm>
          <a:custGeom>
            <a:avLst/>
            <a:gdLst/>
            <a:ahLst/>
            <a:cxnLst/>
            <a:rect r="r" b="b" t="t" l="l"/>
            <a:pathLst>
              <a:path h="5869917" w="1377106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4440799" y="5794763"/>
            <a:ext cx="3675990" cy="4021014"/>
          </a:xfrm>
          <a:custGeom>
            <a:avLst/>
            <a:gdLst/>
            <a:ahLst/>
            <a:cxnLst/>
            <a:rect r="r" b="b" t="t" l="l"/>
            <a:pathLst>
              <a:path h="4021014" w="3675990">
                <a:moveTo>
                  <a:pt x="3675990" y="0"/>
                </a:moveTo>
                <a:lnTo>
                  <a:pt x="0" y="0"/>
                </a:lnTo>
                <a:lnTo>
                  <a:pt x="0" y="4021014"/>
                </a:lnTo>
                <a:lnTo>
                  <a:pt x="3675990" y="4021014"/>
                </a:lnTo>
                <a:lnTo>
                  <a:pt x="3675990" y="0"/>
                </a:lnTo>
                <a:close/>
              </a:path>
            </a:pathLst>
          </a:custGeom>
          <a:blipFill>
            <a:blip r:embed="rId6"/>
            <a:stretch>
              <a:fillRect l="-6651" t="0" r="0" b="0"/>
            </a:stretch>
          </a:blipFill>
        </p:spPr>
      </p:sp>
      <p:grpSp>
        <p:nvGrpSpPr>
          <p:cNvPr name="Group 8" id="8"/>
          <p:cNvGrpSpPr/>
          <p:nvPr/>
        </p:nvGrpSpPr>
        <p:grpSpPr>
          <a:xfrm rot="0">
            <a:off x="17250574" y="9258300"/>
            <a:ext cx="1037426" cy="1037452"/>
            <a:chOff x="0" y="0"/>
            <a:chExt cx="1383234" cy="1383269"/>
          </a:xfrm>
        </p:grpSpPr>
        <p:sp>
          <p:nvSpPr>
            <p:cNvPr name="Freeform 9" id="9"/>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7"/>
              <a:stretch>
                <a:fillRect l="-1" t="0" r="-1" b="0"/>
              </a:stretch>
            </a:blipFill>
          </p:spPr>
        </p:sp>
        <p:sp>
          <p:nvSpPr>
            <p:cNvPr name="TextBox 10" id="10"/>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3</a:t>
              </a:r>
            </a:p>
          </p:txBody>
        </p:sp>
      </p:grpSp>
      <p:sp>
        <p:nvSpPr>
          <p:cNvPr name="TextBox 11" id="11"/>
          <p:cNvSpPr txBox="true"/>
          <p:nvPr/>
        </p:nvSpPr>
        <p:spPr>
          <a:xfrm rot="0">
            <a:off x="6691496" y="1944795"/>
            <a:ext cx="4324826" cy="748031"/>
          </a:xfrm>
          <a:prstGeom prst="rect">
            <a:avLst/>
          </a:prstGeom>
        </p:spPr>
        <p:txBody>
          <a:bodyPr anchor="t" rtlCol="false" tIns="0" lIns="0" bIns="0" rIns="0">
            <a:spAutoFit/>
          </a:bodyPr>
          <a:lstStyle/>
          <a:p>
            <a:pPr algn="ctr">
              <a:lnSpc>
                <a:spcPts val="6019"/>
              </a:lnSpc>
              <a:spcBef>
                <a:spcPct val="0"/>
              </a:spcBef>
            </a:pPr>
            <a:r>
              <a:rPr lang="en-US" sz="4299">
                <a:solidFill>
                  <a:srgbClr val="FFFFFF"/>
                </a:solidFill>
                <a:latin typeface="HK Modular"/>
                <a:ea typeface="HK Modular"/>
                <a:cs typeface="HK Modular"/>
                <a:sym typeface="HK Modular"/>
              </a:rPr>
              <a:t>DESCRIÇÃO</a:t>
            </a:r>
          </a:p>
        </p:txBody>
      </p:sp>
      <p:sp>
        <p:nvSpPr>
          <p:cNvPr name="TextBox 12" id="12"/>
          <p:cNvSpPr txBox="true"/>
          <p:nvPr/>
        </p:nvSpPr>
        <p:spPr>
          <a:xfrm rot="0">
            <a:off x="4082369" y="3145861"/>
            <a:ext cx="10358430" cy="5221605"/>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HK Modular"/>
                <a:ea typeface="HK Modular"/>
                <a:cs typeface="HK Modular"/>
                <a:sym typeface="HK Modular"/>
              </a:rPr>
              <a:t>ESTA APRESENTAÇÃO TEM COMO OBJETIVO DEMONSTRAR O PROJETO DO SOFTWARE QUE FOI ELABORADO PARA SANAR UMA PROBLEMÁTICA ESPECÍFICA APRESENTADA, DEMONSTRANDO AS ETAPAS DO DESENVOLVIMENTO DE SOFTWARE QUE FORAM EXECUTADAS E SEUS RESULTADOS </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552506" y="5618549"/>
            <a:ext cx="3447925" cy="3456566"/>
          </a:xfrm>
          <a:custGeom>
            <a:avLst/>
            <a:gdLst/>
            <a:ahLst/>
            <a:cxnLst/>
            <a:rect r="r" b="b" t="t" l="l"/>
            <a:pathLst>
              <a:path h="3456566" w="3447925">
                <a:moveTo>
                  <a:pt x="0" y="0"/>
                </a:moveTo>
                <a:lnTo>
                  <a:pt x="3447925" y="0"/>
                </a:lnTo>
                <a:lnTo>
                  <a:pt x="3447925" y="3456566"/>
                </a:lnTo>
                <a:lnTo>
                  <a:pt x="0" y="34565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5976783" y="2721935"/>
            <a:ext cx="7001036" cy="2667000"/>
          </a:xfrm>
          <a:prstGeom prst="rect">
            <a:avLst/>
          </a:prstGeom>
        </p:spPr>
        <p:txBody>
          <a:bodyPr anchor="t" rtlCol="false" tIns="0" lIns="0" bIns="0" rIns="0">
            <a:spAutoFit/>
          </a:bodyPr>
          <a:lstStyle/>
          <a:p>
            <a:pPr algn="l">
              <a:lnSpc>
                <a:spcPts val="4200"/>
              </a:lnSpc>
            </a:pPr>
            <a:r>
              <a:rPr lang="en-US" sz="3000">
                <a:solidFill>
                  <a:srgbClr val="FFFFFF"/>
                </a:solidFill>
                <a:latin typeface="HK Modular"/>
                <a:ea typeface="HK Modular"/>
                <a:cs typeface="HK Modular"/>
                <a:sym typeface="HK Modular"/>
              </a:rPr>
              <a:t>RNF3. CAPAZ DE CRESCER CONFORME A DEMANDA, PERMITINDO A ADIÇÃO DE NOVOS USUÁRIOS E FUNCIONALIDADES </a:t>
            </a:r>
          </a:p>
        </p:txBody>
      </p:sp>
      <p:sp>
        <p:nvSpPr>
          <p:cNvPr name="TextBox 9" id="9"/>
          <p:cNvSpPr txBox="true"/>
          <p:nvPr/>
        </p:nvSpPr>
        <p:spPr>
          <a:xfrm rot="0">
            <a:off x="17272215" y="9409044"/>
            <a:ext cx="463897"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30</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6674153" y="3727867"/>
            <a:ext cx="5204632" cy="5204632"/>
          </a:xfrm>
          <a:custGeom>
            <a:avLst/>
            <a:gdLst/>
            <a:ahLst/>
            <a:cxnLst/>
            <a:rect r="r" b="b" t="t" l="l"/>
            <a:pathLst>
              <a:path h="5204632" w="5204632">
                <a:moveTo>
                  <a:pt x="0" y="0"/>
                </a:moveTo>
                <a:lnTo>
                  <a:pt x="5204632" y="0"/>
                </a:lnTo>
                <a:lnTo>
                  <a:pt x="5204632" y="5204632"/>
                </a:lnTo>
                <a:lnTo>
                  <a:pt x="0" y="5204632"/>
                </a:lnTo>
                <a:lnTo>
                  <a:pt x="0" y="0"/>
                </a:lnTo>
                <a:close/>
              </a:path>
            </a:pathLst>
          </a:custGeom>
          <a:blipFill>
            <a:blip r:embed="rId9"/>
            <a:stretch>
              <a:fillRect l="0" t="0" r="0" b="0"/>
            </a:stretch>
          </a:blipFill>
        </p:spPr>
      </p:sp>
      <p:sp>
        <p:nvSpPr>
          <p:cNvPr name="TextBox 8" id="8"/>
          <p:cNvSpPr txBox="true"/>
          <p:nvPr/>
        </p:nvSpPr>
        <p:spPr>
          <a:xfrm rot="0">
            <a:off x="6674153" y="2226635"/>
            <a:ext cx="5465460" cy="1066800"/>
          </a:xfrm>
          <a:prstGeom prst="rect">
            <a:avLst/>
          </a:prstGeom>
        </p:spPr>
        <p:txBody>
          <a:bodyPr anchor="t" rtlCol="false" tIns="0" lIns="0" bIns="0" rIns="0">
            <a:spAutoFit/>
          </a:bodyPr>
          <a:lstStyle/>
          <a:p>
            <a:pPr algn="l">
              <a:lnSpc>
                <a:spcPts val="4200"/>
              </a:lnSpc>
            </a:pPr>
            <a:r>
              <a:rPr lang="en-US" sz="3000">
                <a:solidFill>
                  <a:srgbClr val="FFFFFF"/>
                </a:solidFill>
                <a:latin typeface="HK Modular"/>
                <a:ea typeface="HK Modular"/>
                <a:cs typeface="HK Modular"/>
                <a:sym typeface="HK Modular"/>
              </a:rPr>
              <a:t>INTEGRAÇÃO COM O TELEGRAM</a:t>
            </a:r>
          </a:p>
        </p:txBody>
      </p:sp>
      <p:sp>
        <p:nvSpPr>
          <p:cNvPr name="TextBox 9" id="9"/>
          <p:cNvSpPr txBox="true"/>
          <p:nvPr/>
        </p:nvSpPr>
        <p:spPr>
          <a:xfrm rot="0">
            <a:off x="17308008" y="9409044"/>
            <a:ext cx="392311"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31</a:t>
            </a: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138399" y="4302372"/>
            <a:ext cx="4276139" cy="4276139"/>
          </a:xfrm>
          <a:custGeom>
            <a:avLst/>
            <a:gdLst/>
            <a:ahLst/>
            <a:cxnLst/>
            <a:rect r="r" b="b" t="t" l="l"/>
            <a:pathLst>
              <a:path h="4276139" w="4276139">
                <a:moveTo>
                  <a:pt x="0" y="0"/>
                </a:moveTo>
                <a:lnTo>
                  <a:pt x="4276139" y="0"/>
                </a:lnTo>
                <a:lnTo>
                  <a:pt x="4276139" y="4276138"/>
                </a:lnTo>
                <a:lnTo>
                  <a:pt x="0" y="4276138"/>
                </a:lnTo>
                <a:lnTo>
                  <a:pt x="0" y="0"/>
                </a:lnTo>
                <a:close/>
              </a:path>
            </a:pathLst>
          </a:custGeom>
          <a:blipFill>
            <a:blip r:embed="rId9"/>
            <a:stretch>
              <a:fillRect l="0" t="0" r="0" b="0"/>
            </a:stretch>
          </a:blipFill>
        </p:spPr>
      </p:sp>
      <p:sp>
        <p:nvSpPr>
          <p:cNvPr name="TextBox 8" id="8"/>
          <p:cNvSpPr txBox="true"/>
          <p:nvPr/>
        </p:nvSpPr>
        <p:spPr>
          <a:xfrm rot="0">
            <a:off x="6588382" y="2731460"/>
            <a:ext cx="5816742" cy="1138453"/>
          </a:xfrm>
          <a:prstGeom prst="rect">
            <a:avLst/>
          </a:prstGeom>
        </p:spPr>
        <p:txBody>
          <a:bodyPr anchor="t" rtlCol="false" tIns="0" lIns="0" bIns="0" rIns="0">
            <a:spAutoFit/>
          </a:bodyPr>
          <a:lstStyle/>
          <a:p>
            <a:pPr algn="l">
              <a:lnSpc>
                <a:spcPts val="4544"/>
              </a:lnSpc>
            </a:pPr>
            <a:r>
              <a:rPr lang="en-US" sz="3245">
                <a:solidFill>
                  <a:srgbClr val="FFFFFF"/>
                </a:solidFill>
                <a:latin typeface="HK Modular"/>
                <a:ea typeface="HK Modular"/>
                <a:cs typeface="HK Modular"/>
                <a:sym typeface="HK Modular"/>
              </a:rPr>
              <a:t>INTEGRAÇÃO COM O CALENDAR</a:t>
            </a:r>
          </a:p>
        </p:txBody>
      </p:sp>
      <p:sp>
        <p:nvSpPr>
          <p:cNvPr name="TextBox 9" id="9"/>
          <p:cNvSpPr txBox="true"/>
          <p:nvPr/>
        </p:nvSpPr>
        <p:spPr>
          <a:xfrm rot="0">
            <a:off x="17273703" y="9409044"/>
            <a:ext cx="460921"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32</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6456627" y="4708339"/>
            <a:ext cx="5374745" cy="3003139"/>
          </a:xfrm>
          <a:custGeom>
            <a:avLst/>
            <a:gdLst/>
            <a:ahLst/>
            <a:cxnLst/>
            <a:rect r="r" b="b" t="t" l="l"/>
            <a:pathLst>
              <a:path h="3003139" w="5374745">
                <a:moveTo>
                  <a:pt x="0" y="0"/>
                </a:moveTo>
                <a:lnTo>
                  <a:pt x="5374746" y="0"/>
                </a:lnTo>
                <a:lnTo>
                  <a:pt x="5374746" y="3003139"/>
                </a:lnTo>
                <a:lnTo>
                  <a:pt x="0" y="30031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5976783" y="2889667"/>
            <a:ext cx="7001036" cy="1600200"/>
          </a:xfrm>
          <a:prstGeom prst="rect">
            <a:avLst/>
          </a:prstGeom>
        </p:spPr>
        <p:txBody>
          <a:bodyPr anchor="t" rtlCol="false" tIns="0" lIns="0" bIns="0" rIns="0">
            <a:spAutoFit/>
          </a:bodyPr>
          <a:lstStyle/>
          <a:p>
            <a:pPr algn="l">
              <a:lnSpc>
                <a:spcPts val="4200"/>
              </a:lnSpc>
            </a:pPr>
            <a:r>
              <a:rPr lang="en-US" sz="3000">
                <a:solidFill>
                  <a:srgbClr val="FFFFFF"/>
                </a:solidFill>
                <a:latin typeface="HK Modular"/>
                <a:ea typeface="HK Modular"/>
                <a:cs typeface="HK Modular"/>
                <a:sym typeface="HK Modular"/>
              </a:rPr>
              <a:t>ESTABILIDADE GARANTIDA POR MEIO DE TESTES EXTENSIVOS </a:t>
            </a:r>
          </a:p>
        </p:txBody>
      </p:sp>
      <p:sp>
        <p:nvSpPr>
          <p:cNvPr name="TextBox 9" id="9"/>
          <p:cNvSpPr txBox="true"/>
          <p:nvPr/>
        </p:nvSpPr>
        <p:spPr>
          <a:xfrm rot="0">
            <a:off x="17271694" y="9409044"/>
            <a:ext cx="464939"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33</a:t>
            </a:r>
          </a:p>
        </p:txBody>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219069" y="42467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6586768" y="2929080"/>
            <a:ext cx="5379401" cy="533400"/>
          </a:xfrm>
          <a:prstGeom prst="rect">
            <a:avLst/>
          </a:prstGeom>
        </p:spPr>
        <p:txBody>
          <a:bodyPr anchor="t" rtlCol="false" tIns="0" lIns="0" bIns="0" rIns="0">
            <a:spAutoFit/>
          </a:bodyPr>
          <a:lstStyle/>
          <a:p>
            <a:pPr algn="l">
              <a:lnSpc>
                <a:spcPts val="4200"/>
              </a:lnSpc>
            </a:pPr>
            <a:r>
              <a:rPr lang="en-US" sz="3000">
                <a:solidFill>
                  <a:srgbClr val="FFFFFF"/>
                </a:solidFill>
                <a:latin typeface="HK Modular"/>
                <a:ea typeface="HK Modular"/>
                <a:cs typeface="HK Modular"/>
                <a:sym typeface="HK Modular"/>
              </a:rPr>
              <a:t>MANUTENIBILIDADE </a:t>
            </a:r>
          </a:p>
        </p:txBody>
      </p:sp>
      <p:sp>
        <p:nvSpPr>
          <p:cNvPr name="TextBox 9" id="9"/>
          <p:cNvSpPr txBox="true"/>
          <p:nvPr/>
        </p:nvSpPr>
        <p:spPr>
          <a:xfrm rot="0">
            <a:off x="17269387" y="9409044"/>
            <a:ext cx="469553"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34</a:t>
            </a: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6318907" y="5567034"/>
            <a:ext cx="5650185" cy="1949314"/>
          </a:xfrm>
          <a:custGeom>
            <a:avLst/>
            <a:gdLst/>
            <a:ahLst/>
            <a:cxnLst/>
            <a:rect r="r" b="b" t="t" l="l"/>
            <a:pathLst>
              <a:path h="1949314" w="5650185">
                <a:moveTo>
                  <a:pt x="0" y="0"/>
                </a:moveTo>
                <a:lnTo>
                  <a:pt x="5650186" y="0"/>
                </a:lnTo>
                <a:lnTo>
                  <a:pt x="5650186" y="1949314"/>
                </a:lnTo>
                <a:lnTo>
                  <a:pt x="0" y="19493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5606262" y="3267737"/>
            <a:ext cx="7340414" cy="1942262"/>
          </a:xfrm>
          <a:prstGeom prst="rect">
            <a:avLst/>
          </a:prstGeom>
        </p:spPr>
        <p:txBody>
          <a:bodyPr anchor="t" rtlCol="false" tIns="0" lIns="0" bIns="0" rIns="0">
            <a:spAutoFit/>
          </a:bodyPr>
          <a:lstStyle/>
          <a:p>
            <a:pPr algn="just">
              <a:lnSpc>
                <a:spcPts val="3848"/>
              </a:lnSpc>
            </a:pPr>
            <a:r>
              <a:rPr lang="en-US" sz="2748">
                <a:solidFill>
                  <a:srgbClr val="FFFFFF"/>
                </a:solidFill>
                <a:latin typeface="HK Modular"/>
                <a:ea typeface="HK Modular"/>
                <a:cs typeface="HK Modular"/>
                <a:sym typeface="HK Modular"/>
              </a:rPr>
              <a:t>IMPLEMENTAR CRIPTOGRAFIA PARA PROTEGER DADOS SENSÍVEIS DE ALUNOS E PROFESSORES</a:t>
            </a:r>
          </a:p>
        </p:txBody>
      </p:sp>
      <p:sp>
        <p:nvSpPr>
          <p:cNvPr name="TextBox 9" id="9"/>
          <p:cNvSpPr txBox="true"/>
          <p:nvPr/>
        </p:nvSpPr>
        <p:spPr>
          <a:xfrm rot="0">
            <a:off x="17279061" y="9409044"/>
            <a:ext cx="469255"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35</a:t>
            </a:r>
          </a:p>
        </p:txBody>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534877" y="6128806"/>
            <a:ext cx="3483184" cy="3165344"/>
          </a:xfrm>
          <a:custGeom>
            <a:avLst/>
            <a:gdLst/>
            <a:ahLst/>
            <a:cxnLst/>
            <a:rect r="r" b="b" t="t" l="l"/>
            <a:pathLst>
              <a:path h="3165344" w="3483184">
                <a:moveTo>
                  <a:pt x="0" y="0"/>
                </a:moveTo>
                <a:lnTo>
                  <a:pt x="3483184" y="0"/>
                </a:lnTo>
                <a:lnTo>
                  <a:pt x="3483184" y="3165344"/>
                </a:lnTo>
                <a:lnTo>
                  <a:pt x="0" y="31653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5989039" y="3009900"/>
            <a:ext cx="7001036" cy="2667000"/>
          </a:xfrm>
          <a:prstGeom prst="rect">
            <a:avLst/>
          </a:prstGeom>
        </p:spPr>
        <p:txBody>
          <a:bodyPr anchor="t" rtlCol="false" tIns="0" lIns="0" bIns="0" rIns="0">
            <a:spAutoFit/>
          </a:bodyPr>
          <a:lstStyle/>
          <a:p>
            <a:pPr algn="l">
              <a:lnSpc>
                <a:spcPts val="4200"/>
              </a:lnSpc>
            </a:pPr>
            <a:r>
              <a:rPr lang="en-US" sz="3000">
                <a:solidFill>
                  <a:srgbClr val="FFFFFF"/>
                </a:solidFill>
                <a:latin typeface="HK Modular"/>
                <a:ea typeface="HK Modular"/>
                <a:cs typeface="HK Modular"/>
                <a:sym typeface="HK Modular"/>
              </a:rPr>
              <a:t>COMPATÍVEL COM NAVEGADORES MODERNOS (CHROME, FIREFOX, EDGE, SAFARI) E DISPOSITIVOS MÓVEIS (IOS, ANDROID)</a:t>
            </a:r>
          </a:p>
        </p:txBody>
      </p:sp>
      <p:sp>
        <p:nvSpPr>
          <p:cNvPr name="TextBox 9" id="9"/>
          <p:cNvSpPr txBox="true"/>
          <p:nvPr/>
        </p:nvSpPr>
        <p:spPr>
          <a:xfrm rot="0">
            <a:off x="17268346" y="9409044"/>
            <a:ext cx="471636"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36</a:t>
            </a: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120062" y="4684211"/>
            <a:ext cx="4448529" cy="3920266"/>
          </a:xfrm>
          <a:custGeom>
            <a:avLst/>
            <a:gdLst/>
            <a:ahLst/>
            <a:cxnLst/>
            <a:rect r="r" b="b" t="t" l="l"/>
            <a:pathLst>
              <a:path h="3920266" w="4448529">
                <a:moveTo>
                  <a:pt x="0" y="0"/>
                </a:moveTo>
                <a:lnTo>
                  <a:pt x="4448529" y="0"/>
                </a:lnTo>
                <a:lnTo>
                  <a:pt x="4448529" y="3920266"/>
                </a:lnTo>
                <a:lnTo>
                  <a:pt x="0" y="39202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5954183" y="2721935"/>
            <a:ext cx="7001036" cy="1600200"/>
          </a:xfrm>
          <a:prstGeom prst="rect">
            <a:avLst/>
          </a:prstGeom>
        </p:spPr>
        <p:txBody>
          <a:bodyPr anchor="t" rtlCol="false" tIns="0" lIns="0" bIns="0" rIns="0">
            <a:spAutoFit/>
          </a:bodyPr>
          <a:lstStyle/>
          <a:p>
            <a:pPr algn="l">
              <a:lnSpc>
                <a:spcPts val="4200"/>
              </a:lnSpc>
            </a:pPr>
            <a:r>
              <a:rPr lang="en-US" sz="3000">
                <a:solidFill>
                  <a:srgbClr val="FFFFFF"/>
                </a:solidFill>
                <a:latin typeface="HK Modular"/>
                <a:ea typeface="HK Modular"/>
                <a:cs typeface="HK Modular"/>
                <a:sym typeface="HK Modular"/>
              </a:rPr>
              <a:t>OFERECER SUPORTE TÉCNICO RÁPIDO EM CASO DE PROBLEMAS </a:t>
            </a:r>
          </a:p>
        </p:txBody>
      </p:sp>
      <p:sp>
        <p:nvSpPr>
          <p:cNvPr name="TextBox 9" id="9"/>
          <p:cNvSpPr txBox="true"/>
          <p:nvPr/>
        </p:nvSpPr>
        <p:spPr>
          <a:xfrm rot="0">
            <a:off x="17287098" y="9409044"/>
            <a:ext cx="434132"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37</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7726489" y="5958232"/>
            <a:ext cx="2835022" cy="2569239"/>
          </a:xfrm>
          <a:custGeom>
            <a:avLst/>
            <a:gdLst/>
            <a:ahLst/>
            <a:cxnLst/>
            <a:rect r="r" b="b" t="t" l="l"/>
            <a:pathLst>
              <a:path h="2569239" w="2835022">
                <a:moveTo>
                  <a:pt x="0" y="0"/>
                </a:moveTo>
                <a:lnTo>
                  <a:pt x="2835022" y="0"/>
                </a:lnTo>
                <a:lnTo>
                  <a:pt x="2835022" y="2569239"/>
                </a:lnTo>
                <a:lnTo>
                  <a:pt x="0" y="25692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5747774" y="2740985"/>
            <a:ext cx="7703083" cy="3080298"/>
          </a:xfrm>
          <a:prstGeom prst="rect">
            <a:avLst/>
          </a:prstGeom>
        </p:spPr>
        <p:txBody>
          <a:bodyPr anchor="t" rtlCol="false" tIns="0" lIns="0" bIns="0" rIns="0">
            <a:spAutoFit/>
          </a:bodyPr>
          <a:lstStyle/>
          <a:p>
            <a:pPr algn="l">
              <a:lnSpc>
                <a:spcPts val="4064"/>
              </a:lnSpc>
            </a:pPr>
            <a:r>
              <a:rPr lang="en-US" sz="2902">
                <a:solidFill>
                  <a:srgbClr val="FFFFFF"/>
                </a:solidFill>
                <a:latin typeface="HK Modular"/>
                <a:ea typeface="HK Modular"/>
                <a:cs typeface="HK Modular"/>
                <a:sym typeface="HK Modular"/>
              </a:rPr>
              <a:t>INTERFACE AMIGÁVEL, INTUITIVA E ADAPTÁVEL  A DIFERENTES PERFIS DE USUÁRIOS (UNIVERSITÁRIOS , PROFESSORES E MONITORES)</a:t>
            </a:r>
          </a:p>
          <a:p>
            <a:pPr algn="l">
              <a:lnSpc>
                <a:spcPts val="4064"/>
              </a:lnSpc>
            </a:pPr>
          </a:p>
        </p:txBody>
      </p:sp>
      <p:sp>
        <p:nvSpPr>
          <p:cNvPr name="TextBox 9" id="9"/>
          <p:cNvSpPr txBox="true"/>
          <p:nvPr/>
        </p:nvSpPr>
        <p:spPr>
          <a:xfrm rot="0">
            <a:off x="17281070" y="9409044"/>
            <a:ext cx="465237"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38</a:t>
            </a:r>
          </a:p>
        </p:txBody>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1577890"/>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563503"/>
            <a:ext cx="9227166" cy="9292991"/>
          </a:xfrm>
          <a:custGeom>
            <a:avLst/>
            <a:gdLst/>
            <a:ahLst/>
            <a:cxnLst/>
            <a:rect r="r" b="b" t="t" l="l"/>
            <a:pathLst>
              <a:path h="9292991" w="9227166">
                <a:moveTo>
                  <a:pt x="0" y="0"/>
                </a:moveTo>
                <a:lnTo>
                  <a:pt x="9227166" y="0"/>
                </a:lnTo>
                <a:lnTo>
                  <a:pt x="9227166" y="9292991"/>
                </a:lnTo>
                <a:lnTo>
                  <a:pt x="0" y="9292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862407"/>
            <a:ext cx="5577056" cy="5698141"/>
          </a:xfrm>
          <a:custGeom>
            <a:avLst/>
            <a:gdLst/>
            <a:ahLst/>
            <a:cxnLst/>
            <a:rect r="r" b="b" t="t" l="l"/>
            <a:pathLst>
              <a:path h="5698141" w="5577056">
                <a:moveTo>
                  <a:pt x="0" y="0"/>
                </a:moveTo>
                <a:lnTo>
                  <a:pt x="5577056" y="0"/>
                </a:lnTo>
                <a:lnTo>
                  <a:pt x="5577056" y="5698141"/>
                </a:lnTo>
                <a:lnTo>
                  <a:pt x="0" y="5698141"/>
                </a:lnTo>
                <a:lnTo>
                  <a:pt x="0" y="0"/>
                </a:lnTo>
                <a:close/>
              </a:path>
            </a:pathLst>
          </a:custGeom>
          <a:blipFill>
            <a:blip r:embed="rId6"/>
            <a:stretch>
              <a:fillRect l="0" t="0" r="0" b="0"/>
            </a:stretch>
          </a:blipFill>
        </p:spPr>
      </p:sp>
      <p:sp>
        <p:nvSpPr>
          <p:cNvPr name="Freeform 5" id="5"/>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Freeform 6" id="6"/>
          <p:cNvSpPr/>
          <p:nvPr/>
        </p:nvSpPr>
        <p:spPr>
          <a:xfrm flipH="false" flipV="false" rot="0">
            <a:off x="15044536" y="-234017"/>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8"/>
            <a:stretch>
              <a:fillRect l="0" t="-12942" r="0" b="-12942"/>
            </a:stretch>
          </a:blipFill>
        </p:spPr>
      </p:sp>
      <p:sp>
        <p:nvSpPr>
          <p:cNvPr name="Freeform 7" id="7"/>
          <p:cNvSpPr/>
          <p:nvPr/>
        </p:nvSpPr>
        <p:spPr>
          <a:xfrm flipH="false" flipV="false" rot="0">
            <a:off x="6009993" y="3889564"/>
            <a:ext cx="1762846" cy="1762846"/>
          </a:xfrm>
          <a:custGeom>
            <a:avLst/>
            <a:gdLst/>
            <a:ahLst/>
            <a:cxnLst/>
            <a:rect r="r" b="b" t="t" l="l"/>
            <a:pathLst>
              <a:path h="1762846" w="1762846">
                <a:moveTo>
                  <a:pt x="0" y="0"/>
                </a:moveTo>
                <a:lnTo>
                  <a:pt x="1762846" y="0"/>
                </a:lnTo>
                <a:lnTo>
                  <a:pt x="1762846" y="1762846"/>
                </a:lnTo>
                <a:lnTo>
                  <a:pt x="0" y="1762846"/>
                </a:lnTo>
                <a:lnTo>
                  <a:pt x="0" y="0"/>
                </a:lnTo>
                <a:close/>
              </a:path>
            </a:pathLst>
          </a:custGeom>
          <a:blipFill>
            <a:blip r:embed="rId9"/>
            <a:stretch>
              <a:fillRect l="0" t="0" r="0" b="0"/>
            </a:stretch>
          </a:blipFill>
        </p:spPr>
      </p:sp>
      <p:sp>
        <p:nvSpPr>
          <p:cNvPr name="Freeform 8" id="8"/>
          <p:cNvSpPr/>
          <p:nvPr/>
        </p:nvSpPr>
        <p:spPr>
          <a:xfrm flipH="false" flipV="false" rot="0">
            <a:off x="8936092" y="6157063"/>
            <a:ext cx="2565760" cy="1603600"/>
          </a:xfrm>
          <a:custGeom>
            <a:avLst/>
            <a:gdLst/>
            <a:ahLst/>
            <a:cxnLst/>
            <a:rect r="r" b="b" t="t" l="l"/>
            <a:pathLst>
              <a:path h="1603600" w="2565760">
                <a:moveTo>
                  <a:pt x="0" y="0"/>
                </a:moveTo>
                <a:lnTo>
                  <a:pt x="2565760" y="0"/>
                </a:lnTo>
                <a:lnTo>
                  <a:pt x="2565760" y="1603600"/>
                </a:lnTo>
                <a:lnTo>
                  <a:pt x="0" y="1603600"/>
                </a:lnTo>
                <a:lnTo>
                  <a:pt x="0" y="0"/>
                </a:lnTo>
                <a:close/>
              </a:path>
            </a:pathLst>
          </a:custGeom>
          <a:blipFill>
            <a:blip r:embed="rId10"/>
            <a:stretch>
              <a:fillRect l="0" t="0" r="0" b="0"/>
            </a:stretch>
          </a:blipFill>
        </p:spPr>
      </p:sp>
      <p:sp>
        <p:nvSpPr>
          <p:cNvPr name="Freeform 9" id="9"/>
          <p:cNvSpPr/>
          <p:nvPr/>
        </p:nvSpPr>
        <p:spPr>
          <a:xfrm flipH="false" flipV="false" rot="0">
            <a:off x="6085160" y="6157063"/>
            <a:ext cx="2391408" cy="1554415"/>
          </a:xfrm>
          <a:custGeom>
            <a:avLst/>
            <a:gdLst/>
            <a:ahLst/>
            <a:cxnLst/>
            <a:rect r="r" b="b" t="t" l="l"/>
            <a:pathLst>
              <a:path h="1554415" w="2391408">
                <a:moveTo>
                  <a:pt x="0" y="0"/>
                </a:moveTo>
                <a:lnTo>
                  <a:pt x="2391408" y="0"/>
                </a:lnTo>
                <a:lnTo>
                  <a:pt x="2391408" y="1554415"/>
                </a:lnTo>
                <a:lnTo>
                  <a:pt x="0" y="1554415"/>
                </a:lnTo>
                <a:lnTo>
                  <a:pt x="0" y="0"/>
                </a:lnTo>
                <a:close/>
              </a:path>
            </a:pathLst>
          </a:custGeom>
          <a:blipFill>
            <a:blip r:embed="rId11"/>
            <a:stretch>
              <a:fillRect l="0" t="0" r="0" b="0"/>
            </a:stretch>
          </a:blipFill>
        </p:spPr>
      </p:sp>
      <p:sp>
        <p:nvSpPr>
          <p:cNvPr name="Freeform 10" id="10"/>
          <p:cNvSpPr/>
          <p:nvPr/>
        </p:nvSpPr>
        <p:spPr>
          <a:xfrm flipH="false" flipV="false" rot="0">
            <a:off x="8262017" y="3889564"/>
            <a:ext cx="1763966" cy="1763966"/>
          </a:xfrm>
          <a:custGeom>
            <a:avLst/>
            <a:gdLst/>
            <a:ahLst/>
            <a:cxnLst/>
            <a:rect r="r" b="b" t="t" l="l"/>
            <a:pathLst>
              <a:path h="1763966" w="1763966">
                <a:moveTo>
                  <a:pt x="0" y="0"/>
                </a:moveTo>
                <a:lnTo>
                  <a:pt x="1763966" y="0"/>
                </a:lnTo>
                <a:lnTo>
                  <a:pt x="1763966" y="1763966"/>
                </a:lnTo>
                <a:lnTo>
                  <a:pt x="0" y="1763966"/>
                </a:lnTo>
                <a:lnTo>
                  <a:pt x="0" y="0"/>
                </a:lnTo>
                <a:close/>
              </a:path>
            </a:pathLst>
          </a:custGeom>
          <a:blipFill>
            <a:blip r:embed="rId12"/>
            <a:stretch>
              <a:fillRect l="0" t="0" r="0" b="0"/>
            </a:stretch>
          </a:blipFill>
        </p:spPr>
      </p:sp>
      <p:sp>
        <p:nvSpPr>
          <p:cNvPr name="TextBox 11" id="11"/>
          <p:cNvSpPr txBox="true"/>
          <p:nvPr/>
        </p:nvSpPr>
        <p:spPr>
          <a:xfrm rot="0">
            <a:off x="6644995" y="1865002"/>
            <a:ext cx="6021646" cy="1790065"/>
          </a:xfrm>
          <a:prstGeom prst="rect">
            <a:avLst/>
          </a:prstGeom>
        </p:spPr>
        <p:txBody>
          <a:bodyPr anchor="t" rtlCol="false" tIns="0" lIns="0" bIns="0" rIns="0">
            <a:spAutoFit/>
          </a:bodyPr>
          <a:lstStyle/>
          <a:p>
            <a:pPr algn="l">
              <a:lnSpc>
                <a:spcPts val="4759"/>
              </a:lnSpc>
            </a:pPr>
            <a:r>
              <a:rPr lang="en-US" sz="3399">
                <a:solidFill>
                  <a:srgbClr val="FFFFFF"/>
                </a:solidFill>
                <a:latin typeface="HK Modular"/>
                <a:ea typeface="HK Modular"/>
                <a:cs typeface="HK Modular"/>
                <a:sym typeface="HK Modular"/>
              </a:rPr>
              <a:t> PRINCIPAIS TECNOLOGIAS A SEREM UTILIZADAS:</a:t>
            </a:r>
          </a:p>
        </p:txBody>
      </p:sp>
      <p:sp>
        <p:nvSpPr>
          <p:cNvPr name="TextBox 12" id="12"/>
          <p:cNvSpPr txBox="true"/>
          <p:nvPr/>
        </p:nvSpPr>
        <p:spPr>
          <a:xfrm rot="0">
            <a:off x="17265815" y="9409044"/>
            <a:ext cx="476696" cy="447450"/>
          </a:xfrm>
          <a:prstGeom prst="rect">
            <a:avLst/>
          </a:prstGeom>
        </p:spPr>
        <p:txBody>
          <a:bodyPr anchor="t" rtlCol="false" tIns="0" lIns="0" bIns="0" rIns="0">
            <a:spAutoFit/>
          </a:bodyPr>
          <a:lstStyle/>
          <a:p>
            <a:pPr algn="ctr">
              <a:lnSpc>
                <a:spcPts val="3687"/>
              </a:lnSpc>
              <a:spcBef>
                <a:spcPct val="0"/>
              </a:spcBef>
            </a:pPr>
            <a:r>
              <a:rPr lang="en-US" b="true" sz="2633">
                <a:solidFill>
                  <a:srgbClr val="FFFFFF"/>
                </a:solidFill>
                <a:latin typeface="Tomorrow Bold"/>
                <a:ea typeface="Tomorrow Bold"/>
                <a:cs typeface="Tomorrow Bold"/>
                <a:sym typeface="Tomorrow Bold"/>
              </a:rPr>
              <a:t>39</a:t>
            </a:r>
          </a:p>
        </p:txBody>
      </p:sp>
      <p:sp>
        <p:nvSpPr>
          <p:cNvPr name="Freeform 13" id="13"/>
          <p:cNvSpPr/>
          <p:nvPr/>
        </p:nvSpPr>
        <p:spPr>
          <a:xfrm flipH="false" flipV="false" rot="0">
            <a:off x="10275234" y="3922985"/>
            <a:ext cx="1878845" cy="1878845"/>
          </a:xfrm>
          <a:custGeom>
            <a:avLst/>
            <a:gdLst/>
            <a:ahLst/>
            <a:cxnLst/>
            <a:rect r="r" b="b" t="t" l="l"/>
            <a:pathLst>
              <a:path h="1878845" w="1878845">
                <a:moveTo>
                  <a:pt x="0" y="0"/>
                </a:moveTo>
                <a:lnTo>
                  <a:pt x="1878845" y="0"/>
                </a:lnTo>
                <a:lnTo>
                  <a:pt x="1878845" y="1878844"/>
                </a:lnTo>
                <a:lnTo>
                  <a:pt x="0" y="1878844"/>
                </a:lnTo>
                <a:lnTo>
                  <a:pt x="0" y="0"/>
                </a:lnTo>
                <a:close/>
              </a:path>
            </a:pathLst>
          </a:custGeom>
          <a:blipFill>
            <a:blip r:embed="rId13"/>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91717"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813"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22134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397787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7250574" y="9258300"/>
            <a:ext cx="1037426" cy="1037452"/>
            <a:chOff x="0" y="0"/>
            <a:chExt cx="1383234" cy="1383269"/>
          </a:xfrm>
        </p:grpSpPr>
        <p:sp>
          <p:nvSpPr>
            <p:cNvPr name="Freeform 7" id="7"/>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4"/>
              <a:stretch>
                <a:fillRect l="-1" t="0" r="-1" b="0"/>
              </a:stretch>
            </a:blipFill>
          </p:spPr>
        </p:sp>
        <p:sp>
          <p:nvSpPr>
            <p:cNvPr name="TextBox 8" id="8"/>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4</a:t>
              </a:r>
            </a:p>
          </p:txBody>
        </p:sp>
      </p:grpSp>
      <p:sp>
        <p:nvSpPr>
          <p:cNvPr name="TextBox 9" id="9"/>
          <p:cNvSpPr txBox="true"/>
          <p:nvPr/>
        </p:nvSpPr>
        <p:spPr>
          <a:xfrm rot="0">
            <a:off x="469528" y="2462778"/>
            <a:ext cx="16064314" cy="7790815"/>
          </a:xfrm>
          <a:prstGeom prst="rect">
            <a:avLst/>
          </a:prstGeom>
        </p:spPr>
        <p:txBody>
          <a:bodyPr anchor="t" rtlCol="false" tIns="0" lIns="0" bIns="0" rIns="0">
            <a:spAutoFit/>
          </a:bodyPr>
          <a:lstStyle/>
          <a:p>
            <a:pPr algn="just">
              <a:lnSpc>
                <a:spcPts val="4759"/>
              </a:lnSpc>
            </a:pPr>
          </a:p>
          <a:p>
            <a:pPr algn="just" marL="734059" indent="-367030" lvl="1">
              <a:lnSpc>
                <a:spcPts val="4759"/>
              </a:lnSpc>
              <a:spcBef>
                <a:spcPct val="0"/>
              </a:spcBef>
              <a:buFont typeface="Arial"/>
              <a:buChar char="•"/>
            </a:pPr>
            <a:r>
              <a:rPr lang="en-US" sz="3399">
                <a:solidFill>
                  <a:srgbClr val="FFFFFF"/>
                </a:solidFill>
                <a:latin typeface="HK Modular"/>
                <a:ea typeface="HK Modular"/>
                <a:cs typeface="HK Modular"/>
                <a:sym typeface="HK Modular"/>
              </a:rPr>
              <a:t>A ADA.NET - TECNOLOGIA E INOVAÇÃO É UMA EMPRESA DEDICADA AO DESENVOLVIMENTO DE SOLUÇÕES TECNOLÓGICAS DE PONTA, TRANSFORMANDO IDEIAS EM REALIDADE</a:t>
            </a:r>
          </a:p>
          <a:p>
            <a:pPr algn="l">
              <a:lnSpc>
                <a:spcPts val="4759"/>
              </a:lnSpc>
              <a:spcBef>
                <a:spcPct val="0"/>
              </a:spcBef>
            </a:pPr>
          </a:p>
          <a:p>
            <a:pPr algn="l" marL="734059" indent="-367030" lvl="1">
              <a:lnSpc>
                <a:spcPts val="4759"/>
              </a:lnSpc>
              <a:spcBef>
                <a:spcPct val="0"/>
              </a:spcBef>
              <a:buFont typeface="Arial"/>
              <a:buChar char="•"/>
            </a:pPr>
            <a:r>
              <a:rPr lang="en-US" sz="3399">
                <a:solidFill>
                  <a:srgbClr val="FFFFFF"/>
                </a:solidFill>
                <a:latin typeface="HK Modular"/>
                <a:ea typeface="HK Modular"/>
                <a:cs typeface="HK Modular"/>
                <a:sym typeface="HK Modular"/>
              </a:rPr>
              <a:t>ESPECIALIZAÇÃO</a:t>
            </a:r>
          </a:p>
          <a:p>
            <a:pPr algn="l" marL="1468119" indent="-489373" lvl="2">
              <a:lnSpc>
                <a:spcPts val="4759"/>
              </a:lnSpc>
              <a:spcBef>
                <a:spcPct val="0"/>
              </a:spcBef>
              <a:buFont typeface="Arial"/>
              <a:buChar char="⚬"/>
            </a:pPr>
            <a:r>
              <a:rPr lang="en-US" sz="3399">
                <a:solidFill>
                  <a:srgbClr val="FFFFFF"/>
                </a:solidFill>
                <a:latin typeface="HK Modular"/>
                <a:ea typeface="HK Modular"/>
                <a:cs typeface="HK Modular"/>
                <a:sym typeface="HK Modular"/>
              </a:rPr>
              <a:t>INTELIGÊNCIA ARTIFICIAL</a:t>
            </a:r>
          </a:p>
          <a:p>
            <a:pPr algn="l" marL="1468119" indent="-489373" lvl="2">
              <a:lnSpc>
                <a:spcPts val="4759"/>
              </a:lnSpc>
              <a:spcBef>
                <a:spcPct val="0"/>
              </a:spcBef>
              <a:buFont typeface="Arial"/>
              <a:buChar char="⚬"/>
            </a:pPr>
            <a:r>
              <a:rPr lang="en-US" sz="3399">
                <a:solidFill>
                  <a:srgbClr val="FFFFFF"/>
                </a:solidFill>
                <a:latin typeface="HK Modular"/>
                <a:ea typeface="HK Modular"/>
                <a:cs typeface="HK Modular"/>
                <a:sym typeface="HK Modular"/>
              </a:rPr>
              <a:t>GESTÃO ÁGIL</a:t>
            </a:r>
          </a:p>
          <a:p>
            <a:pPr algn="l" marL="1468119" indent="-489373" lvl="2">
              <a:lnSpc>
                <a:spcPts val="4759"/>
              </a:lnSpc>
              <a:spcBef>
                <a:spcPct val="0"/>
              </a:spcBef>
              <a:buFont typeface="Arial"/>
              <a:buChar char="⚬"/>
            </a:pPr>
            <a:r>
              <a:rPr lang="en-US" sz="3399">
                <a:solidFill>
                  <a:srgbClr val="FFFFFF"/>
                </a:solidFill>
                <a:latin typeface="HK Modular"/>
                <a:ea typeface="HK Modular"/>
                <a:cs typeface="HK Modular"/>
                <a:sym typeface="HK Modular"/>
              </a:rPr>
              <a:t>TECNOLOGIAS INTEGRADAS</a:t>
            </a:r>
          </a:p>
          <a:p>
            <a:pPr algn="l">
              <a:lnSpc>
                <a:spcPts val="4759"/>
              </a:lnSpc>
              <a:spcBef>
                <a:spcPct val="0"/>
              </a:spcBef>
            </a:pPr>
          </a:p>
          <a:p>
            <a:pPr algn="l">
              <a:lnSpc>
                <a:spcPts val="4759"/>
              </a:lnSpc>
              <a:spcBef>
                <a:spcPct val="0"/>
              </a:spcBef>
            </a:pPr>
          </a:p>
          <a:p>
            <a:pPr algn="l">
              <a:lnSpc>
                <a:spcPts val="4759"/>
              </a:lnSpc>
              <a:spcBef>
                <a:spcPct val="0"/>
              </a:spcBef>
            </a:pPr>
          </a:p>
        </p:txBody>
      </p:sp>
      <p:sp>
        <p:nvSpPr>
          <p:cNvPr name="Freeform 10" id="10"/>
          <p:cNvSpPr/>
          <p:nvPr/>
        </p:nvSpPr>
        <p:spPr>
          <a:xfrm flipH="false" flipV="false" rot="0">
            <a:off x="14959718" y="31377"/>
            <a:ext cx="3816999" cy="3032152"/>
          </a:xfrm>
          <a:custGeom>
            <a:avLst/>
            <a:gdLst/>
            <a:ahLst/>
            <a:cxnLst/>
            <a:rect r="r" b="b" t="t" l="l"/>
            <a:pathLst>
              <a:path h="3032152" w="3816999">
                <a:moveTo>
                  <a:pt x="0" y="0"/>
                </a:moveTo>
                <a:lnTo>
                  <a:pt x="3816998" y="0"/>
                </a:lnTo>
                <a:lnTo>
                  <a:pt x="3816998" y="3032153"/>
                </a:lnTo>
                <a:lnTo>
                  <a:pt x="0" y="3032153"/>
                </a:lnTo>
                <a:lnTo>
                  <a:pt x="0" y="0"/>
                </a:lnTo>
                <a:close/>
              </a:path>
            </a:pathLst>
          </a:custGeom>
          <a:blipFill>
            <a:blip r:embed="rId5"/>
            <a:stretch>
              <a:fillRect l="0" t="-12942" r="0" b="-12942"/>
            </a:stretch>
          </a:blipFill>
        </p:spPr>
      </p:sp>
      <p:sp>
        <p:nvSpPr>
          <p:cNvPr name="TextBox 11" id="11"/>
          <p:cNvSpPr txBox="true"/>
          <p:nvPr/>
        </p:nvSpPr>
        <p:spPr>
          <a:xfrm rot="0">
            <a:off x="1346987" y="1302402"/>
            <a:ext cx="387293" cy="442422"/>
          </a:xfrm>
          <a:prstGeom prst="rect">
            <a:avLst/>
          </a:prstGeom>
        </p:spPr>
        <p:txBody>
          <a:bodyPr anchor="t" rtlCol="false" tIns="0" lIns="0" bIns="0" rIns="0">
            <a:spAutoFit/>
          </a:bodyPr>
          <a:lstStyle/>
          <a:p>
            <a:pPr algn="ctr" marL="0" indent="0" lvl="0">
              <a:lnSpc>
                <a:spcPts val="3687"/>
              </a:lnSpc>
              <a:spcBef>
                <a:spcPct val="0"/>
              </a:spcBef>
            </a:pPr>
          </a:p>
        </p:txBody>
      </p:sp>
      <p:sp>
        <p:nvSpPr>
          <p:cNvPr name="TextBox 12" id="12"/>
          <p:cNvSpPr txBox="true"/>
          <p:nvPr/>
        </p:nvSpPr>
        <p:spPr>
          <a:xfrm rot="0">
            <a:off x="2254557" y="1141533"/>
            <a:ext cx="7276348" cy="726117"/>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ea typeface="HK Modular"/>
                <a:cs typeface="HK Modular"/>
                <a:sym typeface="HK Modular"/>
              </a:rPr>
              <a:t>QuEM SOMOS NÓS?</a:t>
            </a:r>
          </a:p>
        </p:txBody>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8962228" cy="9026164"/>
          </a:xfrm>
          <a:custGeom>
            <a:avLst/>
            <a:gdLst/>
            <a:ahLst/>
            <a:cxnLst/>
            <a:rect r="r" b="b" t="t" l="l"/>
            <a:pathLst>
              <a:path h="9026164" w="8962228">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637398" y="3545695"/>
            <a:ext cx="7089405" cy="3071784"/>
          </a:xfrm>
          <a:prstGeom prst="rect">
            <a:avLst/>
          </a:prstGeom>
        </p:spPr>
        <p:txBody>
          <a:bodyPr anchor="t" rtlCol="false" tIns="0" lIns="0" bIns="0" rIns="0">
            <a:spAutoFit/>
          </a:bodyPr>
          <a:lstStyle/>
          <a:p>
            <a:pPr algn="ctr">
              <a:lnSpc>
                <a:spcPts val="8208"/>
              </a:lnSpc>
            </a:pPr>
            <a:r>
              <a:rPr lang="en-US" sz="5863">
                <a:solidFill>
                  <a:srgbClr val="FFFFFF"/>
                </a:solidFill>
                <a:latin typeface="HK Modular"/>
                <a:ea typeface="HK Modular"/>
                <a:cs typeface="HK Modular"/>
                <a:sym typeface="HK Modular"/>
              </a:rPr>
              <a:t>Diagramas</a:t>
            </a:r>
          </a:p>
          <a:p>
            <a:pPr algn="ctr">
              <a:lnSpc>
                <a:spcPts val="8208"/>
              </a:lnSpc>
            </a:pPr>
            <a:r>
              <a:rPr lang="en-US" sz="5863">
                <a:solidFill>
                  <a:srgbClr val="FFFFFF"/>
                </a:solidFill>
                <a:latin typeface="HK Modular"/>
                <a:ea typeface="HK Modular"/>
                <a:cs typeface="HK Modular"/>
                <a:sym typeface="HK Modular"/>
              </a:rPr>
              <a:t>de</a:t>
            </a:r>
          </a:p>
          <a:p>
            <a:pPr algn="ctr" marL="0" indent="0" lvl="0">
              <a:lnSpc>
                <a:spcPts val="8208"/>
              </a:lnSpc>
              <a:spcBef>
                <a:spcPct val="0"/>
              </a:spcBef>
            </a:pPr>
            <a:r>
              <a:rPr lang="en-US" sz="5863">
                <a:solidFill>
                  <a:srgbClr val="FFFFFF"/>
                </a:solidFill>
                <a:latin typeface="HK Modular"/>
                <a:ea typeface="HK Modular"/>
                <a:cs typeface="HK Modular"/>
                <a:sym typeface="HK Modular"/>
              </a:rPr>
              <a:t>Caso de uso</a:t>
            </a:r>
          </a:p>
        </p:txBody>
      </p:sp>
      <p:sp>
        <p:nvSpPr>
          <p:cNvPr name="Freeform 5" id="5"/>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6"/>
            <a:stretch>
              <a:fillRect l="0" t="0" r="0" b="0"/>
            </a:stretch>
          </a:blipFill>
        </p:spPr>
      </p:sp>
      <p:sp>
        <p:nvSpPr>
          <p:cNvPr name="Freeform 6" id="6"/>
          <p:cNvSpPr/>
          <p:nvPr/>
        </p:nvSpPr>
        <p:spPr>
          <a:xfrm flipH="false" flipV="false" rot="0">
            <a:off x="16953035" y="9075115"/>
            <a:ext cx="1102256" cy="1162933"/>
          </a:xfrm>
          <a:custGeom>
            <a:avLst/>
            <a:gdLst/>
            <a:ahLst/>
            <a:cxnLst/>
            <a:rect r="r" b="b" t="t" l="l"/>
            <a:pathLst>
              <a:path h="1162933" w="1102256">
                <a:moveTo>
                  <a:pt x="0" y="0"/>
                </a:moveTo>
                <a:lnTo>
                  <a:pt x="1102257" y="0"/>
                </a:lnTo>
                <a:lnTo>
                  <a:pt x="1102257" y="1162933"/>
                </a:lnTo>
                <a:lnTo>
                  <a:pt x="0" y="1162933"/>
                </a:lnTo>
                <a:lnTo>
                  <a:pt x="0" y="0"/>
                </a:lnTo>
                <a:close/>
              </a:path>
            </a:pathLst>
          </a:custGeom>
          <a:blipFill>
            <a:blip r:embed="rId7"/>
            <a:stretch>
              <a:fillRect l="-2752" t="0" r="-2752" b="0"/>
            </a:stretch>
          </a:blipFill>
        </p:spPr>
      </p:sp>
      <p:sp>
        <p:nvSpPr>
          <p:cNvPr name="TextBox 7" id="7"/>
          <p:cNvSpPr txBox="true"/>
          <p:nvPr/>
        </p:nvSpPr>
        <p:spPr>
          <a:xfrm rot="0">
            <a:off x="17267155" y="9399902"/>
            <a:ext cx="474018" cy="456209"/>
          </a:xfrm>
          <a:prstGeom prst="rect">
            <a:avLst/>
          </a:prstGeom>
        </p:spPr>
        <p:txBody>
          <a:bodyPr anchor="t" rtlCol="false" tIns="0" lIns="0" bIns="0" rIns="0">
            <a:spAutoFit/>
          </a:bodyPr>
          <a:lstStyle/>
          <a:p>
            <a:pPr algn="ctr">
              <a:lnSpc>
                <a:spcPts val="3729"/>
              </a:lnSpc>
              <a:spcBef>
                <a:spcPct val="0"/>
              </a:spcBef>
            </a:pPr>
            <a:r>
              <a:rPr lang="en-US" b="true" sz="2664">
                <a:solidFill>
                  <a:srgbClr val="FFFFFF"/>
                </a:solidFill>
                <a:latin typeface="Tomorrow Bold"/>
                <a:ea typeface="Tomorrow Bold"/>
                <a:cs typeface="Tomorrow Bold"/>
                <a:sym typeface="Tomorrow Bold"/>
              </a:rPr>
              <a:t>40</a:t>
            </a:r>
          </a:p>
        </p:txBody>
      </p:sp>
    </p:spTree>
  </p:cSld>
  <p:clrMapOvr>
    <a:masterClrMapping/>
  </p:clrMapOvr>
  <p:transition spd="slow">
    <p:push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661839" y="2742237"/>
            <a:ext cx="6721200" cy="2094774"/>
          </a:xfrm>
          <a:custGeom>
            <a:avLst/>
            <a:gdLst/>
            <a:ahLst/>
            <a:cxnLst/>
            <a:rect r="r" b="b" t="t" l="l"/>
            <a:pathLst>
              <a:path h="2094774" w="6721200">
                <a:moveTo>
                  <a:pt x="0" y="0"/>
                </a:moveTo>
                <a:lnTo>
                  <a:pt x="6721201" y="0"/>
                </a:lnTo>
                <a:lnTo>
                  <a:pt x="6721201" y="2094774"/>
                </a:lnTo>
                <a:lnTo>
                  <a:pt x="0" y="20947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41476" y="5131153"/>
            <a:ext cx="6721200" cy="2094774"/>
          </a:xfrm>
          <a:custGeom>
            <a:avLst/>
            <a:gdLst/>
            <a:ahLst/>
            <a:cxnLst/>
            <a:rect r="r" b="b" t="t" l="l"/>
            <a:pathLst>
              <a:path h="2094774" w="6721200">
                <a:moveTo>
                  <a:pt x="0" y="0"/>
                </a:moveTo>
                <a:lnTo>
                  <a:pt x="6721200" y="0"/>
                </a:lnTo>
                <a:lnTo>
                  <a:pt x="6721200" y="2094774"/>
                </a:lnTo>
                <a:lnTo>
                  <a:pt x="0" y="20947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61839" y="7520070"/>
            <a:ext cx="7315200" cy="1743456"/>
          </a:xfrm>
          <a:custGeom>
            <a:avLst/>
            <a:gdLst/>
            <a:ahLst/>
            <a:cxnLst/>
            <a:rect r="r" b="b" t="t" l="l"/>
            <a:pathLst>
              <a:path h="1743456" w="7315200">
                <a:moveTo>
                  <a:pt x="0" y="0"/>
                </a:moveTo>
                <a:lnTo>
                  <a:pt x="7315200" y="0"/>
                </a:lnTo>
                <a:lnTo>
                  <a:pt x="7315200" y="1743456"/>
                </a:lnTo>
                <a:lnTo>
                  <a:pt x="0" y="17434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2660306"/>
            <a:ext cx="9528624" cy="6338641"/>
            <a:chOff x="0" y="0"/>
            <a:chExt cx="2509596" cy="1669436"/>
          </a:xfrm>
        </p:grpSpPr>
        <p:sp>
          <p:nvSpPr>
            <p:cNvPr name="Freeform 6" id="6"/>
            <p:cNvSpPr/>
            <p:nvPr/>
          </p:nvSpPr>
          <p:spPr>
            <a:xfrm flipH="false" flipV="false" rot="0">
              <a:off x="0" y="0"/>
              <a:ext cx="2509596" cy="1669436"/>
            </a:xfrm>
            <a:custGeom>
              <a:avLst/>
              <a:gdLst/>
              <a:ahLst/>
              <a:cxnLst/>
              <a:rect r="r" b="b" t="t" l="l"/>
              <a:pathLst>
                <a:path h="1669436" w="2509596">
                  <a:moveTo>
                    <a:pt x="0" y="0"/>
                  </a:moveTo>
                  <a:lnTo>
                    <a:pt x="2509596" y="0"/>
                  </a:lnTo>
                  <a:lnTo>
                    <a:pt x="2509596" y="1669436"/>
                  </a:lnTo>
                  <a:lnTo>
                    <a:pt x="0" y="1669436"/>
                  </a:lnTo>
                  <a:close/>
                </a:path>
              </a:pathLst>
            </a:custGeom>
            <a:solidFill>
              <a:srgbClr val="FEFFFF"/>
            </a:solidFill>
          </p:spPr>
        </p:sp>
        <p:sp>
          <p:nvSpPr>
            <p:cNvPr name="TextBox 7" id="7"/>
            <p:cNvSpPr txBox="true"/>
            <p:nvPr/>
          </p:nvSpPr>
          <p:spPr>
            <a:xfrm>
              <a:off x="0" y="-114300"/>
              <a:ext cx="2509596" cy="1783736"/>
            </a:xfrm>
            <a:prstGeom prst="rect">
              <a:avLst/>
            </a:prstGeom>
          </p:spPr>
          <p:txBody>
            <a:bodyPr anchor="ctr" rtlCol="false" tIns="50800" lIns="50800" bIns="50800" rIns="50800"/>
            <a:lstStyle/>
            <a:p>
              <a:pPr algn="ctr">
                <a:lnSpc>
                  <a:spcPts val="3914"/>
                </a:lnSpc>
              </a:pPr>
            </a:p>
          </p:txBody>
        </p:sp>
      </p:grpSp>
      <p:sp>
        <p:nvSpPr>
          <p:cNvPr name="Freeform 8" id="8"/>
          <p:cNvSpPr/>
          <p:nvPr/>
        </p:nvSpPr>
        <p:spPr>
          <a:xfrm flipH="false" flipV="false" rot="0">
            <a:off x="1356423" y="2620571"/>
            <a:ext cx="9070690" cy="5771226"/>
          </a:xfrm>
          <a:custGeom>
            <a:avLst/>
            <a:gdLst/>
            <a:ahLst/>
            <a:cxnLst/>
            <a:rect r="r" b="b" t="t" l="l"/>
            <a:pathLst>
              <a:path h="5771226" w="9070690">
                <a:moveTo>
                  <a:pt x="0" y="0"/>
                </a:moveTo>
                <a:lnTo>
                  <a:pt x="9070690" y="0"/>
                </a:lnTo>
                <a:lnTo>
                  <a:pt x="9070690" y="5771227"/>
                </a:lnTo>
                <a:lnTo>
                  <a:pt x="0" y="5771227"/>
                </a:lnTo>
                <a:lnTo>
                  <a:pt x="0" y="0"/>
                </a:lnTo>
                <a:close/>
              </a:path>
            </a:pathLst>
          </a:custGeom>
          <a:blipFill>
            <a:blip r:embed="rId6"/>
            <a:stretch>
              <a:fillRect l="0" t="0" r="0" b="0"/>
            </a:stretch>
          </a:blipFill>
        </p:spPr>
      </p:sp>
      <p:sp>
        <p:nvSpPr>
          <p:cNvPr name="TextBox 9" id="9"/>
          <p:cNvSpPr txBox="true"/>
          <p:nvPr/>
        </p:nvSpPr>
        <p:spPr>
          <a:xfrm rot="0">
            <a:off x="1508894" y="1080416"/>
            <a:ext cx="15750406" cy="673380"/>
          </a:xfrm>
          <a:prstGeom prst="rect">
            <a:avLst/>
          </a:prstGeom>
        </p:spPr>
        <p:txBody>
          <a:bodyPr anchor="t" rtlCol="false" tIns="0" lIns="0" bIns="0" rIns="0">
            <a:spAutoFit/>
          </a:bodyPr>
          <a:lstStyle/>
          <a:p>
            <a:pPr algn="ctr" marL="0" indent="0" lvl="0">
              <a:lnSpc>
                <a:spcPts val="5409"/>
              </a:lnSpc>
              <a:spcBef>
                <a:spcPct val="0"/>
              </a:spcBef>
            </a:pPr>
            <a:r>
              <a:rPr lang="en-US" sz="3863">
                <a:solidFill>
                  <a:srgbClr val="FFFFFF"/>
                </a:solidFill>
                <a:latin typeface="HK Modular"/>
                <a:ea typeface="HK Modular"/>
                <a:cs typeface="HK Modular"/>
                <a:sym typeface="HK Modular"/>
              </a:rPr>
              <a:t>Funções do diagrama de Caso de uso</a:t>
            </a:r>
          </a:p>
        </p:txBody>
      </p:sp>
      <p:sp>
        <p:nvSpPr>
          <p:cNvPr name="TextBox 10" id="10"/>
          <p:cNvSpPr txBox="true"/>
          <p:nvPr/>
        </p:nvSpPr>
        <p:spPr>
          <a:xfrm rot="0">
            <a:off x="10661839" y="3466204"/>
            <a:ext cx="6955926" cy="987912"/>
          </a:xfrm>
          <a:prstGeom prst="rect">
            <a:avLst/>
          </a:prstGeom>
        </p:spPr>
        <p:txBody>
          <a:bodyPr anchor="t" rtlCol="false" tIns="0" lIns="0" bIns="0" rIns="0">
            <a:spAutoFit/>
          </a:bodyPr>
          <a:lstStyle/>
          <a:p>
            <a:pPr algn="ctr" marL="0" indent="0" lvl="0">
              <a:lnSpc>
                <a:spcPts val="3872"/>
              </a:lnSpc>
              <a:spcBef>
                <a:spcPct val="0"/>
              </a:spcBef>
            </a:pPr>
            <a:r>
              <a:rPr lang="en-US" sz="3397">
                <a:solidFill>
                  <a:srgbClr val="FFFFFF"/>
                </a:solidFill>
                <a:latin typeface="HK Modular"/>
                <a:ea typeface="HK Modular"/>
                <a:cs typeface="HK Modular"/>
                <a:sym typeface="HK Modular"/>
              </a:rPr>
              <a:t>Compreensão do Escopo do Sistema</a:t>
            </a:r>
          </a:p>
        </p:txBody>
      </p:sp>
      <p:sp>
        <p:nvSpPr>
          <p:cNvPr name="TextBox 11" id="11"/>
          <p:cNvSpPr txBox="true"/>
          <p:nvPr/>
        </p:nvSpPr>
        <p:spPr>
          <a:xfrm rot="0">
            <a:off x="10661839" y="5922328"/>
            <a:ext cx="6955926" cy="987912"/>
          </a:xfrm>
          <a:prstGeom prst="rect">
            <a:avLst/>
          </a:prstGeom>
        </p:spPr>
        <p:txBody>
          <a:bodyPr anchor="t" rtlCol="false" tIns="0" lIns="0" bIns="0" rIns="0">
            <a:spAutoFit/>
          </a:bodyPr>
          <a:lstStyle/>
          <a:p>
            <a:pPr algn="ctr" marL="0" indent="0" lvl="0">
              <a:lnSpc>
                <a:spcPts val="3872"/>
              </a:lnSpc>
              <a:spcBef>
                <a:spcPct val="0"/>
              </a:spcBef>
            </a:pPr>
            <a:r>
              <a:rPr lang="en-US" sz="3397">
                <a:solidFill>
                  <a:srgbClr val="FFFFFF"/>
                </a:solidFill>
                <a:latin typeface="HK Modular"/>
                <a:ea typeface="HK Modular"/>
                <a:cs typeface="HK Modular"/>
                <a:sym typeface="HK Modular"/>
              </a:rPr>
              <a:t>Análise de Requisitos</a:t>
            </a:r>
          </a:p>
        </p:txBody>
      </p:sp>
      <p:sp>
        <p:nvSpPr>
          <p:cNvPr name="TextBox 12" id="12"/>
          <p:cNvSpPr txBox="true"/>
          <p:nvPr/>
        </p:nvSpPr>
        <p:spPr>
          <a:xfrm rot="0">
            <a:off x="10841476" y="7789839"/>
            <a:ext cx="6955926" cy="1473687"/>
          </a:xfrm>
          <a:prstGeom prst="rect">
            <a:avLst/>
          </a:prstGeom>
        </p:spPr>
        <p:txBody>
          <a:bodyPr anchor="t" rtlCol="false" tIns="0" lIns="0" bIns="0" rIns="0">
            <a:spAutoFit/>
          </a:bodyPr>
          <a:lstStyle/>
          <a:p>
            <a:pPr algn="ctr" marL="0" indent="0" lvl="0">
              <a:lnSpc>
                <a:spcPts val="3872"/>
              </a:lnSpc>
              <a:spcBef>
                <a:spcPct val="0"/>
              </a:spcBef>
            </a:pPr>
            <a:r>
              <a:rPr lang="en-US" sz="3397">
                <a:solidFill>
                  <a:srgbClr val="FFFFFF"/>
                </a:solidFill>
                <a:latin typeface="HK Modular"/>
                <a:ea typeface="HK Modular"/>
                <a:cs typeface="HK Modular"/>
                <a:sym typeface="HK Modular"/>
              </a:rPr>
              <a:t>interações entre usuários e o sistema</a:t>
            </a:r>
          </a:p>
        </p:txBody>
      </p:sp>
      <p:sp>
        <p:nvSpPr>
          <p:cNvPr name="Freeform 13" id="13"/>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7"/>
            <a:stretch>
              <a:fillRect l="-2752" t="0" r="-2752" b="0"/>
            </a:stretch>
          </a:blipFill>
        </p:spPr>
      </p:sp>
      <p:sp>
        <p:nvSpPr>
          <p:cNvPr name="TextBox 14" id="14"/>
          <p:cNvSpPr txBox="true"/>
          <p:nvPr/>
        </p:nvSpPr>
        <p:spPr>
          <a:xfrm rot="0">
            <a:off x="17536028" y="9448854"/>
            <a:ext cx="401687" cy="456209"/>
          </a:xfrm>
          <a:prstGeom prst="rect">
            <a:avLst/>
          </a:prstGeom>
        </p:spPr>
        <p:txBody>
          <a:bodyPr anchor="t" rtlCol="false" tIns="0" lIns="0" bIns="0" rIns="0">
            <a:spAutoFit/>
          </a:bodyPr>
          <a:lstStyle/>
          <a:p>
            <a:pPr algn="ctr">
              <a:lnSpc>
                <a:spcPts val="3729"/>
              </a:lnSpc>
              <a:spcBef>
                <a:spcPct val="0"/>
              </a:spcBef>
            </a:pPr>
            <a:r>
              <a:rPr lang="en-US" b="true" sz="2664">
                <a:solidFill>
                  <a:srgbClr val="FFFFFF"/>
                </a:solidFill>
                <a:latin typeface="Tomorrow Bold"/>
                <a:ea typeface="Tomorrow Bold"/>
                <a:cs typeface="Tomorrow Bold"/>
                <a:sym typeface="Tomorrow Bold"/>
              </a:rPr>
              <a:t>41</a:t>
            </a:r>
          </a:p>
        </p:txBody>
      </p:sp>
    </p:spTree>
  </p:cSld>
  <p:clrMapOvr>
    <a:masterClrMapping/>
  </p:clrMapOvr>
  <p:transition spd="slow">
    <p:push dir="l"/>
  </p:transition>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5697403" y="2528207"/>
            <a:ext cx="6747521" cy="6730093"/>
            <a:chOff x="0" y="0"/>
            <a:chExt cx="1777125" cy="1772535"/>
          </a:xfrm>
        </p:grpSpPr>
        <p:sp>
          <p:nvSpPr>
            <p:cNvPr name="Freeform 3" id="3"/>
            <p:cNvSpPr/>
            <p:nvPr/>
          </p:nvSpPr>
          <p:spPr>
            <a:xfrm flipH="false" flipV="false" rot="0">
              <a:off x="0" y="0"/>
              <a:ext cx="1777125" cy="1772535"/>
            </a:xfrm>
            <a:custGeom>
              <a:avLst/>
              <a:gdLst/>
              <a:ahLst/>
              <a:cxnLst/>
              <a:rect r="r" b="b" t="t" l="l"/>
              <a:pathLst>
                <a:path h="1772535" w="1777125">
                  <a:moveTo>
                    <a:pt x="0" y="0"/>
                  </a:moveTo>
                  <a:lnTo>
                    <a:pt x="1777125" y="0"/>
                  </a:lnTo>
                  <a:lnTo>
                    <a:pt x="1777125" y="1772535"/>
                  </a:lnTo>
                  <a:lnTo>
                    <a:pt x="0" y="1772535"/>
                  </a:lnTo>
                  <a:close/>
                </a:path>
              </a:pathLst>
            </a:custGeom>
            <a:solidFill>
              <a:srgbClr val="FEFFFF"/>
            </a:solidFill>
          </p:spPr>
        </p:sp>
        <p:sp>
          <p:nvSpPr>
            <p:cNvPr name="TextBox 4" id="4"/>
            <p:cNvSpPr txBox="true"/>
            <p:nvPr/>
          </p:nvSpPr>
          <p:spPr>
            <a:xfrm>
              <a:off x="0" y="-114300"/>
              <a:ext cx="1777125" cy="1886835"/>
            </a:xfrm>
            <a:prstGeom prst="rect">
              <a:avLst/>
            </a:prstGeom>
          </p:spPr>
          <p:txBody>
            <a:bodyPr anchor="ctr" rtlCol="false" tIns="50800" lIns="50800" bIns="50800" rIns="50800"/>
            <a:lstStyle/>
            <a:p>
              <a:pPr algn="ctr">
                <a:lnSpc>
                  <a:spcPts val="3914"/>
                </a:lnSpc>
              </a:pPr>
            </a:p>
          </p:txBody>
        </p:sp>
      </p:grpSp>
      <p:sp>
        <p:nvSpPr>
          <p:cNvPr name="Freeform 5" id="5"/>
          <p:cNvSpPr/>
          <p:nvPr/>
        </p:nvSpPr>
        <p:spPr>
          <a:xfrm flipH="false" flipV="false" rot="0">
            <a:off x="1378165" y="3632768"/>
            <a:ext cx="4668678" cy="2711724"/>
          </a:xfrm>
          <a:custGeom>
            <a:avLst/>
            <a:gdLst/>
            <a:ahLst/>
            <a:cxnLst/>
            <a:rect r="r" b="b" t="t" l="l"/>
            <a:pathLst>
              <a:path h="2711724" w="4668678">
                <a:moveTo>
                  <a:pt x="0" y="0"/>
                </a:moveTo>
                <a:lnTo>
                  <a:pt x="4668678" y="0"/>
                </a:lnTo>
                <a:lnTo>
                  <a:pt x="4668678" y="2711724"/>
                </a:lnTo>
                <a:lnTo>
                  <a:pt x="0" y="2711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5697403" y="2683317"/>
            <a:ext cx="6747521" cy="6249892"/>
          </a:xfrm>
          <a:custGeom>
            <a:avLst/>
            <a:gdLst/>
            <a:ahLst/>
            <a:cxnLst/>
            <a:rect r="r" b="b" t="t" l="l"/>
            <a:pathLst>
              <a:path h="6249892" w="6747521">
                <a:moveTo>
                  <a:pt x="0" y="0"/>
                </a:moveTo>
                <a:lnTo>
                  <a:pt x="6747522" y="0"/>
                </a:lnTo>
                <a:lnTo>
                  <a:pt x="6747522" y="6249892"/>
                </a:lnTo>
                <a:lnTo>
                  <a:pt x="0" y="6249892"/>
                </a:lnTo>
                <a:lnTo>
                  <a:pt x="0" y="0"/>
                </a:lnTo>
                <a:close/>
              </a:path>
            </a:pathLst>
          </a:custGeom>
          <a:blipFill>
            <a:blip r:embed="rId4"/>
            <a:stretch>
              <a:fillRect l="0" t="0" r="0" b="0"/>
            </a:stretch>
          </a:blipFill>
        </p:spPr>
      </p:sp>
      <p:sp>
        <p:nvSpPr>
          <p:cNvPr name="Freeform 7" id="7"/>
          <p:cNvSpPr/>
          <p:nvPr/>
        </p:nvSpPr>
        <p:spPr>
          <a:xfrm flipH="false" flipV="false" rot="0">
            <a:off x="10436687" y="1782302"/>
            <a:ext cx="6290346" cy="2767752"/>
          </a:xfrm>
          <a:custGeom>
            <a:avLst/>
            <a:gdLst/>
            <a:ahLst/>
            <a:cxnLst/>
            <a:rect r="r" b="b" t="t" l="l"/>
            <a:pathLst>
              <a:path h="2767752" w="6290346">
                <a:moveTo>
                  <a:pt x="0" y="0"/>
                </a:moveTo>
                <a:lnTo>
                  <a:pt x="6290346" y="0"/>
                </a:lnTo>
                <a:lnTo>
                  <a:pt x="6290346" y="2767753"/>
                </a:lnTo>
                <a:lnTo>
                  <a:pt x="0" y="27677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378827">
            <a:off x="11980887" y="6505286"/>
            <a:ext cx="2403213" cy="605810"/>
          </a:xfrm>
          <a:custGeom>
            <a:avLst/>
            <a:gdLst/>
            <a:ahLst/>
            <a:cxnLst/>
            <a:rect r="r" b="b" t="t" l="l"/>
            <a:pathLst>
              <a:path h="605810" w="2403213">
                <a:moveTo>
                  <a:pt x="0" y="0"/>
                </a:moveTo>
                <a:lnTo>
                  <a:pt x="2403213" y="0"/>
                </a:lnTo>
                <a:lnTo>
                  <a:pt x="2403213" y="605810"/>
                </a:lnTo>
                <a:lnTo>
                  <a:pt x="0" y="605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976627" y="913978"/>
            <a:ext cx="15750406" cy="687350"/>
          </a:xfrm>
          <a:prstGeom prst="rect">
            <a:avLst/>
          </a:prstGeom>
        </p:spPr>
        <p:txBody>
          <a:bodyPr anchor="t" rtlCol="false" tIns="0" lIns="0" bIns="0" rIns="0">
            <a:spAutoFit/>
          </a:bodyPr>
          <a:lstStyle/>
          <a:p>
            <a:pPr algn="ctr" marL="0" indent="0" lvl="0">
              <a:lnSpc>
                <a:spcPts val="5689"/>
              </a:lnSpc>
              <a:spcBef>
                <a:spcPct val="0"/>
              </a:spcBef>
            </a:pPr>
            <a:r>
              <a:rPr lang="en-US" sz="4063">
                <a:solidFill>
                  <a:srgbClr val="FFFFFF"/>
                </a:solidFill>
                <a:latin typeface="HK Modular"/>
                <a:ea typeface="HK Modular"/>
                <a:cs typeface="HK Modular"/>
                <a:sym typeface="HK Modular"/>
              </a:rPr>
              <a:t>Componentes essenciais</a:t>
            </a:r>
          </a:p>
        </p:txBody>
      </p:sp>
      <p:sp>
        <p:nvSpPr>
          <p:cNvPr name="TextBox 10" id="10"/>
          <p:cNvSpPr txBox="true"/>
          <p:nvPr/>
        </p:nvSpPr>
        <p:spPr>
          <a:xfrm rot="0">
            <a:off x="976627" y="4638872"/>
            <a:ext cx="3065126" cy="566166"/>
          </a:xfrm>
          <a:prstGeom prst="rect">
            <a:avLst/>
          </a:prstGeom>
        </p:spPr>
        <p:txBody>
          <a:bodyPr anchor="t" rtlCol="false" tIns="0" lIns="0" bIns="0" rIns="0">
            <a:spAutoFit/>
          </a:bodyPr>
          <a:lstStyle/>
          <a:p>
            <a:pPr algn="ctr">
              <a:lnSpc>
                <a:spcPts val="4872"/>
              </a:lnSpc>
              <a:spcBef>
                <a:spcPct val="0"/>
              </a:spcBef>
            </a:pPr>
            <a:r>
              <a:rPr lang="en-US" b="true" sz="2900" spc="203">
                <a:solidFill>
                  <a:srgbClr val="FEFFFF"/>
                </a:solidFill>
                <a:latin typeface="HK Modular"/>
                <a:ea typeface="HK Modular"/>
                <a:cs typeface="HK Modular"/>
                <a:sym typeface="HK Modular"/>
              </a:rPr>
              <a:t>Atores</a:t>
            </a:r>
          </a:p>
        </p:txBody>
      </p:sp>
      <p:sp>
        <p:nvSpPr>
          <p:cNvPr name="Freeform 11" id="11"/>
          <p:cNvSpPr/>
          <p:nvPr/>
        </p:nvSpPr>
        <p:spPr>
          <a:xfrm flipH="false" flipV="false" rot="0">
            <a:off x="201359" y="7373327"/>
            <a:ext cx="5267781" cy="2655839"/>
          </a:xfrm>
          <a:custGeom>
            <a:avLst/>
            <a:gdLst/>
            <a:ahLst/>
            <a:cxnLst/>
            <a:rect r="r" b="b" t="t" l="l"/>
            <a:pathLst>
              <a:path h="2655839" w="5267781">
                <a:moveTo>
                  <a:pt x="0" y="0"/>
                </a:moveTo>
                <a:lnTo>
                  <a:pt x="5267780" y="0"/>
                </a:lnTo>
                <a:lnTo>
                  <a:pt x="5267780" y="2655839"/>
                </a:lnTo>
                <a:lnTo>
                  <a:pt x="0" y="26558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201359" y="8373785"/>
            <a:ext cx="5267781" cy="553212"/>
          </a:xfrm>
          <a:prstGeom prst="rect">
            <a:avLst/>
          </a:prstGeom>
        </p:spPr>
        <p:txBody>
          <a:bodyPr anchor="t" rtlCol="false" tIns="0" lIns="0" bIns="0" rIns="0">
            <a:spAutoFit/>
          </a:bodyPr>
          <a:lstStyle/>
          <a:p>
            <a:pPr algn="ctr">
              <a:lnSpc>
                <a:spcPts val="4704"/>
              </a:lnSpc>
              <a:spcBef>
                <a:spcPct val="0"/>
              </a:spcBef>
            </a:pPr>
            <a:r>
              <a:rPr lang="en-US" sz="2800" spc="196">
                <a:solidFill>
                  <a:srgbClr val="FEFFFF"/>
                </a:solidFill>
                <a:latin typeface="HK Modular"/>
                <a:ea typeface="HK Modular"/>
                <a:cs typeface="HK Modular"/>
                <a:sym typeface="HK Modular"/>
              </a:rPr>
              <a:t>Relacionamentos</a:t>
            </a:r>
          </a:p>
        </p:txBody>
      </p:sp>
      <p:sp>
        <p:nvSpPr>
          <p:cNvPr name="Freeform 13" id="13"/>
          <p:cNvSpPr/>
          <p:nvPr/>
        </p:nvSpPr>
        <p:spPr>
          <a:xfrm flipH="false" flipV="false" rot="-3166593">
            <a:off x="5092225" y="7431959"/>
            <a:ext cx="3032722" cy="890862"/>
          </a:xfrm>
          <a:custGeom>
            <a:avLst/>
            <a:gdLst/>
            <a:ahLst/>
            <a:cxnLst/>
            <a:rect r="r" b="b" t="t" l="l"/>
            <a:pathLst>
              <a:path h="890862" w="3032722">
                <a:moveTo>
                  <a:pt x="0" y="0"/>
                </a:moveTo>
                <a:lnTo>
                  <a:pt x="3032722" y="0"/>
                </a:lnTo>
                <a:lnTo>
                  <a:pt x="3032722" y="890863"/>
                </a:lnTo>
                <a:lnTo>
                  <a:pt x="0" y="8908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12753867" y="2236961"/>
            <a:ext cx="3544539" cy="1185291"/>
          </a:xfrm>
          <a:prstGeom prst="rect">
            <a:avLst/>
          </a:prstGeom>
        </p:spPr>
        <p:txBody>
          <a:bodyPr anchor="t" rtlCol="false" tIns="0" lIns="0" bIns="0" rIns="0">
            <a:spAutoFit/>
          </a:bodyPr>
          <a:lstStyle/>
          <a:p>
            <a:pPr algn="ctr">
              <a:lnSpc>
                <a:spcPts val="4871"/>
              </a:lnSpc>
            </a:pPr>
            <a:r>
              <a:rPr lang="en-US" sz="2899" spc="202">
                <a:solidFill>
                  <a:srgbClr val="FEFFFF"/>
                </a:solidFill>
                <a:latin typeface="HK Modular"/>
                <a:ea typeface="HK Modular"/>
                <a:cs typeface="HK Modular"/>
                <a:sym typeface="HK Modular"/>
              </a:rPr>
              <a:t>CAsos</a:t>
            </a:r>
          </a:p>
          <a:p>
            <a:pPr algn="ctr">
              <a:lnSpc>
                <a:spcPts val="4871"/>
              </a:lnSpc>
              <a:spcBef>
                <a:spcPct val="0"/>
              </a:spcBef>
            </a:pPr>
            <a:r>
              <a:rPr lang="en-US" sz="2899" spc="202">
                <a:solidFill>
                  <a:srgbClr val="FEFFFF"/>
                </a:solidFill>
                <a:latin typeface="HK Modular"/>
                <a:ea typeface="HK Modular"/>
                <a:cs typeface="HK Modular"/>
                <a:sym typeface="HK Modular"/>
              </a:rPr>
              <a:t>de Uso</a:t>
            </a:r>
          </a:p>
        </p:txBody>
      </p:sp>
      <p:sp>
        <p:nvSpPr>
          <p:cNvPr name="Freeform 15" id="15"/>
          <p:cNvSpPr/>
          <p:nvPr/>
        </p:nvSpPr>
        <p:spPr>
          <a:xfrm flipH="false" flipV="false" rot="0">
            <a:off x="12982593" y="7195815"/>
            <a:ext cx="3944341" cy="2833352"/>
          </a:xfrm>
          <a:custGeom>
            <a:avLst/>
            <a:gdLst/>
            <a:ahLst/>
            <a:cxnLst/>
            <a:rect r="r" b="b" t="t" l="l"/>
            <a:pathLst>
              <a:path h="2833352" w="3944341">
                <a:moveTo>
                  <a:pt x="0" y="0"/>
                </a:moveTo>
                <a:lnTo>
                  <a:pt x="3944341" y="0"/>
                </a:lnTo>
                <a:lnTo>
                  <a:pt x="3944341" y="2833351"/>
                </a:lnTo>
                <a:lnTo>
                  <a:pt x="0" y="283335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13182494" y="8239699"/>
            <a:ext cx="3544539" cy="575691"/>
          </a:xfrm>
          <a:prstGeom prst="rect">
            <a:avLst/>
          </a:prstGeom>
        </p:spPr>
        <p:txBody>
          <a:bodyPr anchor="t" rtlCol="false" tIns="0" lIns="0" bIns="0" rIns="0">
            <a:spAutoFit/>
          </a:bodyPr>
          <a:lstStyle/>
          <a:p>
            <a:pPr algn="ctr">
              <a:lnSpc>
                <a:spcPts val="4871"/>
              </a:lnSpc>
              <a:spcBef>
                <a:spcPct val="0"/>
              </a:spcBef>
            </a:pPr>
            <a:r>
              <a:rPr lang="en-US" sz="2899" spc="202">
                <a:solidFill>
                  <a:srgbClr val="FEFFFF"/>
                </a:solidFill>
                <a:latin typeface="HK Modular"/>
                <a:ea typeface="HK Modular"/>
                <a:cs typeface="HK Modular"/>
                <a:sym typeface="HK Modular"/>
              </a:rPr>
              <a:t>Cenário</a:t>
            </a:r>
          </a:p>
        </p:txBody>
      </p:sp>
      <p:sp>
        <p:nvSpPr>
          <p:cNvPr name="Freeform 17" id="17"/>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15"/>
            <a:stretch>
              <a:fillRect l="-2752" t="0" r="-2752" b="0"/>
            </a:stretch>
          </a:blipFill>
        </p:spPr>
      </p:sp>
      <p:sp>
        <p:nvSpPr>
          <p:cNvPr name="TextBox 18" id="18"/>
          <p:cNvSpPr txBox="true"/>
          <p:nvPr/>
        </p:nvSpPr>
        <p:spPr>
          <a:xfrm rot="0">
            <a:off x="17501351" y="9448854"/>
            <a:ext cx="471041" cy="456209"/>
          </a:xfrm>
          <a:prstGeom prst="rect">
            <a:avLst/>
          </a:prstGeom>
        </p:spPr>
        <p:txBody>
          <a:bodyPr anchor="t" rtlCol="false" tIns="0" lIns="0" bIns="0" rIns="0">
            <a:spAutoFit/>
          </a:bodyPr>
          <a:lstStyle/>
          <a:p>
            <a:pPr algn="ctr">
              <a:lnSpc>
                <a:spcPts val="3729"/>
              </a:lnSpc>
              <a:spcBef>
                <a:spcPct val="0"/>
              </a:spcBef>
            </a:pPr>
            <a:r>
              <a:rPr lang="en-US" b="true" sz="2664">
                <a:solidFill>
                  <a:srgbClr val="FFFFFF"/>
                </a:solidFill>
                <a:latin typeface="Tomorrow Bold"/>
                <a:ea typeface="Tomorrow Bold"/>
                <a:cs typeface="Tomorrow Bold"/>
                <a:sym typeface="Tomorrow Bold"/>
              </a:rPr>
              <a:t>42</a:t>
            </a:r>
          </a:p>
        </p:txBody>
      </p:sp>
    </p:spTree>
  </p:cSld>
  <p:clrMapOvr>
    <a:masterClrMapping/>
  </p:clrMapOvr>
  <p:transition spd="slow">
    <p:push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a:off x="2484217" y="3717597"/>
            <a:ext cx="9318220" cy="0"/>
          </a:xfrm>
          <a:prstGeom prst="line">
            <a:avLst/>
          </a:prstGeom>
          <a:ln cap="flat" w="76200">
            <a:solidFill>
              <a:srgbClr val="01FFFF"/>
            </a:solidFill>
            <a:prstDash val="sysDash"/>
            <a:headEnd type="none" len="sm" w="sm"/>
            <a:tailEnd type="arrow" len="sm" w="med"/>
          </a:ln>
        </p:spPr>
      </p:sp>
      <p:sp>
        <p:nvSpPr>
          <p:cNvPr name="AutoShape 3" id="3"/>
          <p:cNvSpPr/>
          <p:nvPr/>
        </p:nvSpPr>
        <p:spPr>
          <a:xfrm>
            <a:off x="2470602" y="5122281"/>
            <a:ext cx="9318220" cy="0"/>
          </a:xfrm>
          <a:prstGeom prst="line">
            <a:avLst/>
          </a:prstGeom>
          <a:ln cap="flat" w="76200">
            <a:solidFill>
              <a:srgbClr val="01FFFF"/>
            </a:solidFill>
            <a:prstDash val="sysDash"/>
            <a:headEnd type="arrow" len="sm" w="med"/>
            <a:tailEnd type="none" len="sm" w="sm"/>
          </a:ln>
        </p:spPr>
      </p:sp>
      <p:sp>
        <p:nvSpPr>
          <p:cNvPr name="AutoShape 4" id="4"/>
          <p:cNvSpPr/>
          <p:nvPr/>
        </p:nvSpPr>
        <p:spPr>
          <a:xfrm>
            <a:off x="2484217" y="6309294"/>
            <a:ext cx="9318220" cy="0"/>
          </a:xfrm>
          <a:prstGeom prst="line">
            <a:avLst/>
          </a:prstGeom>
          <a:ln cap="flat" w="76200">
            <a:solidFill>
              <a:srgbClr val="01FFFF"/>
            </a:solidFill>
            <a:prstDash val="solid"/>
            <a:headEnd type="none" len="sm" w="sm"/>
            <a:tailEnd type="triangle" len="med" w="lg"/>
          </a:ln>
        </p:spPr>
      </p:sp>
      <p:sp>
        <p:nvSpPr>
          <p:cNvPr name="AutoShape 5" id="5"/>
          <p:cNvSpPr/>
          <p:nvPr/>
        </p:nvSpPr>
        <p:spPr>
          <a:xfrm>
            <a:off x="2484217" y="7591809"/>
            <a:ext cx="9318220" cy="0"/>
          </a:xfrm>
          <a:prstGeom prst="line">
            <a:avLst/>
          </a:prstGeom>
          <a:ln cap="flat" w="76200">
            <a:solidFill>
              <a:srgbClr val="01FFFF"/>
            </a:solidFill>
            <a:prstDash val="solid"/>
            <a:headEnd type="none" len="sm" w="sm"/>
            <a:tailEnd type="none" len="sm" w="sm"/>
          </a:ln>
        </p:spPr>
      </p:sp>
      <p:sp>
        <p:nvSpPr>
          <p:cNvPr name="Freeform 6" id="6"/>
          <p:cNvSpPr/>
          <p:nvPr/>
        </p:nvSpPr>
        <p:spPr>
          <a:xfrm flipH="false" flipV="false" rot="0">
            <a:off x="12782254" y="3527415"/>
            <a:ext cx="3053525" cy="4114800"/>
          </a:xfrm>
          <a:custGeom>
            <a:avLst/>
            <a:gdLst/>
            <a:ahLst/>
            <a:cxnLst/>
            <a:rect r="r" b="b" t="t" l="l"/>
            <a:pathLst>
              <a:path h="4114800" w="3053525">
                <a:moveTo>
                  <a:pt x="0" y="0"/>
                </a:moveTo>
                <a:lnTo>
                  <a:pt x="3053525" y="0"/>
                </a:lnTo>
                <a:lnTo>
                  <a:pt x="305352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536747" y="4027425"/>
            <a:ext cx="3544539" cy="3172094"/>
          </a:xfrm>
          <a:prstGeom prst="rect">
            <a:avLst/>
          </a:prstGeom>
        </p:spPr>
        <p:txBody>
          <a:bodyPr anchor="t" rtlCol="false" tIns="0" lIns="0" bIns="0" rIns="0">
            <a:spAutoFit/>
          </a:bodyPr>
          <a:lstStyle/>
          <a:p>
            <a:pPr algn="ctr">
              <a:lnSpc>
                <a:spcPts val="5095"/>
              </a:lnSpc>
              <a:spcBef>
                <a:spcPct val="0"/>
              </a:spcBef>
            </a:pPr>
            <a:r>
              <a:rPr lang="en-US" sz="3033" spc="212">
                <a:solidFill>
                  <a:srgbClr val="FEFFFF"/>
                </a:solidFill>
                <a:latin typeface="HK Modular"/>
                <a:ea typeface="HK Modular"/>
                <a:cs typeface="HK Modular"/>
                <a:sym typeface="HK Modular"/>
              </a:rPr>
              <a:t>Conexão entre os atores e casos de uso</a:t>
            </a:r>
          </a:p>
        </p:txBody>
      </p:sp>
      <p:sp>
        <p:nvSpPr>
          <p:cNvPr name="TextBox 8" id="8"/>
          <p:cNvSpPr txBox="true"/>
          <p:nvPr/>
        </p:nvSpPr>
        <p:spPr>
          <a:xfrm rot="0">
            <a:off x="1508894" y="1034132"/>
            <a:ext cx="15750406" cy="673380"/>
          </a:xfrm>
          <a:prstGeom prst="rect">
            <a:avLst/>
          </a:prstGeom>
        </p:spPr>
        <p:txBody>
          <a:bodyPr anchor="t" rtlCol="false" tIns="0" lIns="0" bIns="0" rIns="0">
            <a:spAutoFit/>
          </a:bodyPr>
          <a:lstStyle/>
          <a:p>
            <a:pPr algn="ctr" marL="0" indent="0" lvl="0">
              <a:lnSpc>
                <a:spcPts val="5409"/>
              </a:lnSpc>
              <a:spcBef>
                <a:spcPct val="0"/>
              </a:spcBef>
            </a:pPr>
            <a:r>
              <a:rPr lang="en-US" sz="3863">
                <a:solidFill>
                  <a:srgbClr val="FFFFFF"/>
                </a:solidFill>
                <a:latin typeface="HK Modular"/>
                <a:ea typeface="HK Modular"/>
                <a:cs typeface="HK Modular"/>
                <a:sym typeface="HK Modular"/>
              </a:rPr>
              <a:t>Tipos de relacionamentos</a:t>
            </a:r>
          </a:p>
        </p:txBody>
      </p:sp>
      <p:sp>
        <p:nvSpPr>
          <p:cNvPr name="TextBox 9" id="9"/>
          <p:cNvSpPr txBox="true"/>
          <p:nvPr/>
        </p:nvSpPr>
        <p:spPr>
          <a:xfrm rot="0">
            <a:off x="5192129" y="2736212"/>
            <a:ext cx="4145012" cy="673380"/>
          </a:xfrm>
          <a:prstGeom prst="rect">
            <a:avLst/>
          </a:prstGeom>
        </p:spPr>
        <p:txBody>
          <a:bodyPr anchor="t" rtlCol="false" tIns="0" lIns="0" bIns="0" rIns="0">
            <a:spAutoFit/>
          </a:bodyPr>
          <a:lstStyle/>
          <a:p>
            <a:pPr algn="ctr">
              <a:lnSpc>
                <a:spcPts val="5409"/>
              </a:lnSpc>
              <a:spcBef>
                <a:spcPct val="0"/>
              </a:spcBef>
            </a:pPr>
            <a:r>
              <a:rPr lang="en-US" b="true" sz="3863">
                <a:solidFill>
                  <a:srgbClr val="FFFFFF"/>
                </a:solidFill>
                <a:latin typeface="HK Modular"/>
                <a:ea typeface="HK Modular"/>
                <a:cs typeface="HK Modular"/>
                <a:sym typeface="HK Modular"/>
              </a:rPr>
              <a:t>&lt;&lt;Include&gt;&gt;</a:t>
            </a:r>
          </a:p>
        </p:txBody>
      </p:sp>
      <p:sp>
        <p:nvSpPr>
          <p:cNvPr name="TextBox 10" id="10"/>
          <p:cNvSpPr txBox="true"/>
          <p:nvPr/>
        </p:nvSpPr>
        <p:spPr>
          <a:xfrm rot="0">
            <a:off x="5408079" y="4232845"/>
            <a:ext cx="3713113" cy="673380"/>
          </a:xfrm>
          <a:prstGeom prst="rect">
            <a:avLst/>
          </a:prstGeom>
        </p:spPr>
        <p:txBody>
          <a:bodyPr anchor="t" rtlCol="false" tIns="0" lIns="0" bIns="0" rIns="0">
            <a:spAutoFit/>
          </a:bodyPr>
          <a:lstStyle/>
          <a:p>
            <a:pPr algn="ctr">
              <a:lnSpc>
                <a:spcPts val="5409"/>
              </a:lnSpc>
              <a:spcBef>
                <a:spcPct val="0"/>
              </a:spcBef>
            </a:pPr>
            <a:r>
              <a:rPr lang="en-US" b="true" sz="3863">
                <a:solidFill>
                  <a:srgbClr val="FFFFFF"/>
                </a:solidFill>
                <a:latin typeface="HK Modular"/>
                <a:ea typeface="HK Modular"/>
                <a:cs typeface="HK Modular"/>
                <a:sym typeface="HK Modular"/>
              </a:rPr>
              <a:t>&lt;&lt;Extend&gt;&gt;</a:t>
            </a:r>
          </a:p>
        </p:txBody>
      </p:sp>
      <p:sp>
        <p:nvSpPr>
          <p:cNvPr name="TextBox 11" id="11"/>
          <p:cNvSpPr txBox="true"/>
          <p:nvPr/>
        </p:nvSpPr>
        <p:spPr>
          <a:xfrm rot="0">
            <a:off x="4458183" y="5499090"/>
            <a:ext cx="5612904" cy="673380"/>
          </a:xfrm>
          <a:prstGeom prst="rect">
            <a:avLst/>
          </a:prstGeom>
        </p:spPr>
        <p:txBody>
          <a:bodyPr anchor="t" rtlCol="false" tIns="0" lIns="0" bIns="0" rIns="0">
            <a:spAutoFit/>
          </a:bodyPr>
          <a:lstStyle/>
          <a:p>
            <a:pPr algn="ctr">
              <a:lnSpc>
                <a:spcPts val="5409"/>
              </a:lnSpc>
              <a:spcBef>
                <a:spcPct val="0"/>
              </a:spcBef>
            </a:pPr>
            <a:r>
              <a:rPr lang="en-US" b="true" sz="3863">
                <a:solidFill>
                  <a:srgbClr val="FFFFFF"/>
                </a:solidFill>
                <a:latin typeface="HK Modular"/>
                <a:ea typeface="HK Modular"/>
                <a:cs typeface="HK Modular"/>
                <a:sym typeface="HK Modular"/>
              </a:rPr>
              <a:t>Generalização</a:t>
            </a:r>
          </a:p>
        </p:txBody>
      </p:sp>
      <p:sp>
        <p:nvSpPr>
          <p:cNvPr name="TextBox 12" id="12"/>
          <p:cNvSpPr txBox="true"/>
          <p:nvPr/>
        </p:nvSpPr>
        <p:spPr>
          <a:xfrm rot="0">
            <a:off x="5105809" y="6785544"/>
            <a:ext cx="4317653" cy="673380"/>
          </a:xfrm>
          <a:prstGeom prst="rect">
            <a:avLst/>
          </a:prstGeom>
        </p:spPr>
        <p:txBody>
          <a:bodyPr anchor="t" rtlCol="false" tIns="0" lIns="0" bIns="0" rIns="0">
            <a:spAutoFit/>
          </a:bodyPr>
          <a:lstStyle/>
          <a:p>
            <a:pPr algn="ctr">
              <a:lnSpc>
                <a:spcPts val="5409"/>
              </a:lnSpc>
              <a:spcBef>
                <a:spcPct val="0"/>
              </a:spcBef>
            </a:pPr>
            <a:r>
              <a:rPr lang="en-US" b="true" sz="3863">
                <a:solidFill>
                  <a:srgbClr val="FFFFFF"/>
                </a:solidFill>
                <a:latin typeface="HK Modular"/>
                <a:ea typeface="HK Modular"/>
                <a:cs typeface="HK Modular"/>
                <a:sym typeface="HK Modular"/>
              </a:rPr>
              <a:t>Associação</a:t>
            </a:r>
          </a:p>
        </p:txBody>
      </p:sp>
      <p:sp>
        <p:nvSpPr>
          <p:cNvPr name="Freeform 13" id="13"/>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sp>
        <p:nvSpPr>
          <p:cNvPr name="TextBox 14" id="14"/>
          <p:cNvSpPr txBox="true"/>
          <p:nvPr/>
        </p:nvSpPr>
        <p:spPr>
          <a:xfrm rot="0">
            <a:off x="17514597" y="9462328"/>
            <a:ext cx="463600"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FFFFF"/>
                </a:solidFill>
                <a:latin typeface="Tomorrow Bold"/>
                <a:ea typeface="Tomorrow Bold"/>
                <a:cs typeface="Tomorrow Bold"/>
                <a:sym typeface="Tomorrow Bold"/>
              </a:rPr>
              <a:t>43</a:t>
            </a:r>
          </a:p>
        </p:txBody>
      </p:sp>
    </p:spTree>
  </p:cSld>
  <p:clrMapOvr>
    <a:masterClrMapping/>
  </p:clrMapOvr>
  <p:transition spd="slow">
    <p:push dir="l"/>
  </p:transition>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448271" y="1232511"/>
            <a:ext cx="17520574" cy="7514949"/>
            <a:chOff x="0" y="0"/>
            <a:chExt cx="4614472" cy="1979246"/>
          </a:xfrm>
        </p:grpSpPr>
        <p:sp>
          <p:nvSpPr>
            <p:cNvPr name="Freeform 3" id="3"/>
            <p:cNvSpPr/>
            <p:nvPr/>
          </p:nvSpPr>
          <p:spPr>
            <a:xfrm flipH="false" flipV="false" rot="0">
              <a:off x="0" y="0"/>
              <a:ext cx="4614472" cy="1979246"/>
            </a:xfrm>
            <a:custGeom>
              <a:avLst/>
              <a:gdLst/>
              <a:ahLst/>
              <a:cxnLst/>
              <a:rect r="r" b="b" t="t" l="l"/>
              <a:pathLst>
                <a:path h="1979246" w="4614472">
                  <a:moveTo>
                    <a:pt x="0" y="0"/>
                  </a:moveTo>
                  <a:lnTo>
                    <a:pt x="4614472" y="0"/>
                  </a:lnTo>
                  <a:lnTo>
                    <a:pt x="4614472" y="1979246"/>
                  </a:lnTo>
                  <a:lnTo>
                    <a:pt x="0" y="1979246"/>
                  </a:lnTo>
                  <a:close/>
                </a:path>
              </a:pathLst>
            </a:custGeom>
            <a:solidFill>
              <a:srgbClr val="FEFFFF"/>
            </a:solidFill>
          </p:spPr>
        </p:sp>
        <p:sp>
          <p:nvSpPr>
            <p:cNvPr name="TextBox 4" id="4"/>
            <p:cNvSpPr txBox="true"/>
            <p:nvPr/>
          </p:nvSpPr>
          <p:spPr>
            <a:xfrm>
              <a:off x="0" y="-114300"/>
              <a:ext cx="4614472" cy="2093546"/>
            </a:xfrm>
            <a:prstGeom prst="rect">
              <a:avLst/>
            </a:prstGeom>
          </p:spPr>
          <p:txBody>
            <a:bodyPr anchor="ctr" rtlCol="false" tIns="50800" lIns="50800" bIns="50800" rIns="50800"/>
            <a:lstStyle/>
            <a:p>
              <a:pPr algn="ctr">
                <a:lnSpc>
                  <a:spcPts val="3914"/>
                </a:lnSpc>
              </a:pPr>
            </a:p>
          </p:txBody>
        </p:sp>
      </p:grpSp>
      <p:sp>
        <p:nvSpPr>
          <p:cNvPr name="Freeform 5" id="5"/>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Freeform 6" id="6"/>
          <p:cNvSpPr/>
          <p:nvPr/>
        </p:nvSpPr>
        <p:spPr>
          <a:xfrm flipH="false" flipV="false" rot="0">
            <a:off x="450404" y="1413847"/>
            <a:ext cx="17520574" cy="7152276"/>
          </a:xfrm>
          <a:custGeom>
            <a:avLst/>
            <a:gdLst/>
            <a:ahLst/>
            <a:cxnLst/>
            <a:rect r="r" b="b" t="t" l="l"/>
            <a:pathLst>
              <a:path h="7152276" w="17520574">
                <a:moveTo>
                  <a:pt x="0" y="0"/>
                </a:moveTo>
                <a:lnTo>
                  <a:pt x="17520574" y="0"/>
                </a:lnTo>
                <a:lnTo>
                  <a:pt x="17520574" y="7152276"/>
                </a:lnTo>
                <a:lnTo>
                  <a:pt x="0" y="7152276"/>
                </a:lnTo>
                <a:lnTo>
                  <a:pt x="0" y="0"/>
                </a:lnTo>
                <a:close/>
              </a:path>
            </a:pathLst>
          </a:custGeom>
          <a:blipFill>
            <a:blip r:embed="rId3"/>
            <a:stretch>
              <a:fillRect l="0" t="-677" r="0" b="-677"/>
            </a:stretch>
          </a:blipFill>
        </p:spPr>
      </p:sp>
      <p:sp>
        <p:nvSpPr>
          <p:cNvPr name="TextBox 7" id="7"/>
          <p:cNvSpPr txBox="true"/>
          <p:nvPr/>
        </p:nvSpPr>
        <p:spPr>
          <a:xfrm rot="0">
            <a:off x="3054126" y="493396"/>
            <a:ext cx="13244992" cy="673380"/>
          </a:xfrm>
          <a:prstGeom prst="rect">
            <a:avLst/>
          </a:prstGeom>
        </p:spPr>
        <p:txBody>
          <a:bodyPr anchor="t" rtlCol="false" tIns="0" lIns="0" bIns="0" rIns="0">
            <a:spAutoFit/>
          </a:bodyPr>
          <a:lstStyle/>
          <a:p>
            <a:pPr algn="l" marL="0" indent="0" lvl="0">
              <a:lnSpc>
                <a:spcPts val="5409"/>
              </a:lnSpc>
              <a:spcBef>
                <a:spcPct val="0"/>
              </a:spcBef>
            </a:pPr>
            <a:r>
              <a:rPr lang="en-US" sz="3863">
                <a:solidFill>
                  <a:srgbClr val="FFFFFF"/>
                </a:solidFill>
                <a:latin typeface="HK Modular"/>
                <a:ea typeface="HK Modular"/>
                <a:cs typeface="HK Modular"/>
                <a:sym typeface="HK Modular"/>
              </a:rPr>
              <a:t>Diagrama de caso de uso - Whatsapp</a:t>
            </a:r>
          </a:p>
        </p:txBody>
      </p:sp>
      <p:sp>
        <p:nvSpPr>
          <p:cNvPr name="TextBox 8" id="8"/>
          <p:cNvSpPr txBox="true"/>
          <p:nvPr/>
        </p:nvSpPr>
        <p:spPr>
          <a:xfrm rot="0">
            <a:off x="17502765" y="9438647"/>
            <a:ext cx="468213"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44</a:t>
            </a:r>
          </a:p>
        </p:txBody>
      </p:sp>
    </p:spTree>
  </p:cSld>
  <p:clrMapOvr>
    <a:masterClrMapping/>
  </p:clrMapOvr>
  <p:transition spd="slow">
    <p:push dir="l"/>
  </p:transition>
</p:sld>
</file>

<file path=ppt/slides/slide4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301751" y="1287711"/>
            <a:ext cx="17134376" cy="7641380"/>
            <a:chOff x="0" y="0"/>
            <a:chExt cx="4512757" cy="2012545"/>
          </a:xfrm>
        </p:grpSpPr>
        <p:sp>
          <p:nvSpPr>
            <p:cNvPr name="Freeform 3" id="3"/>
            <p:cNvSpPr/>
            <p:nvPr/>
          </p:nvSpPr>
          <p:spPr>
            <a:xfrm flipH="false" flipV="false" rot="0">
              <a:off x="0" y="0"/>
              <a:ext cx="4512757" cy="2012545"/>
            </a:xfrm>
            <a:custGeom>
              <a:avLst/>
              <a:gdLst/>
              <a:ahLst/>
              <a:cxnLst/>
              <a:rect r="r" b="b" t="t" l="l"/>
              <a:pathLst>
                <a:path h="2012545" w="4512757">
                  <a:moveTo>
                    <a:pt x="0" y="0"/>
                  </a:moveTo>
                  <a:lnTo>
                    <a:pt x="4512757" y="0"/>
                  </a:lnTo>
                  <a:lnTo>
                    <a:pt x="4512757" y="2012545"/>
                  </a:lnTo>
                  <a:lnTo>
                    <a:pt x="0" y="2012545"/>
                  </a:lnTo>
                  <a:close/>
                </a:path>
              </a:pathLst>
            </a:custGeom>
            <a:solidFill>
              <a:srgbClr val="FEFFFF"/>
            </a:solidFill>
          </p:spPr>
        </p:sp>
        <p:sp>
          <p:nvSpPr>
            <p:cNvPr name="TextBox 4" id="4"/>
            <p:cNvSpPr txBox="true"/>
            <p:nvPr/>
          </p:nvSpPr>
          <p:spPr>
            <a:xfrm>
              <a:off x="0" y="-114300"/>
              <a:ext cx="4512757" cy="2126845"/>
            </a:xfrm>
            <a:prstGeom prst="rect">
              <a:avLst/>
            </a:prstGeom>
          </p:spPr>
          <p:txBody>
            <a:bodyPr anchor="ctr" rtlCol="false" tIns="50800" lIns="50800" bIns="50800" rIns="50800"/>
            <a:lstStyle/>
            <a:p>
              <a:pPr algn="ctr">
                <a:lnSpc>
                  <a:spcPts val="3914"/>
                </a:lnSpc>
              </a:pPr>
            </a:p>
          </p:txBody>
        </p:sp>
      </p:grpSp>
      <p:sp>
        <p:nvSpPr>
          <p:cNvPr name="Freeform 5" id="5"/>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Freeform 6" id="6"/>
          <p:cNvSpPr/>
          <p:nvPr/>
        </p:nvSpPr>
        <p:spPr>
          <a:xfrm flipH="false" flipV="false" rot="0">
            <a:off x="301751" y="1852304"/>
            <a:ext cx="17134376" cy="6858948"/>
          </a:xfrm>
          <a:custGeom>
            <a:avLst/>
            <a:gdLst/>
            <a:ahLst/>
            <a:cxnLst/>
            <a:rect r="r" b="b" t="t" l="l"/>
            <a:pathLst>
              <a:path h="6858948" w="17134376">
                <a:moveTo>
                  <a:pt x="0" y="0"/>
                </a:moveTo>
                <a:lnTo>
                  <a:pt x="17134376" y="0"/>
                </a:lnTo>
                <a:lnTo>
                  <a:pt x="17134376" y="6858948"/>
                </a:lnTo>
                <a:lnTo>
                  <a:pt x="0" y="6858948"/>
                </a:lnTo>
                <a:lnTo>
                  <a:pt x="0" y="0"/>
                </a:lnTo>
                <a:close/>
              </a:path>
            </a:pathLst>
          </a:custGeom>
          <a:blipFill>
            <a:blip r:embed="rId3"/>
            <a:stretch>
              <a:fillRect l="0" t="-847" r="0" b="-325"/>
            </a:stretch>
          </a:blipFill>
        </p:spPr>
      </p:sp>
      <p:sp>
        <p:nvSpPr>
          <p:cNvPr name="TextBox 7" id="7"/>
          <p:cNvSpPr txBox="true"/>
          <p:nvPr/>
        </p:nvSpPr>
        <p:spPr>
          <a:xfrm rot="0">
            <a:off x="1741320" y="511523"/>
            <a:ext cx="15750406" cy="673380"/>
          </a:xfrm>
          <a:prstGeom prst="rect">
            <a:avLst/>
          </a:prstGeom>
        </p:spPr>
        <p:txBody>
          <a:bodyPr anchor="t" rtlCol="false" tIns="0" lIns="0" bIns="0" rIns="0">
            <a:spAutoFit/>
          </a:bodyPr>
          <a:lstStyle/>
          <a:p>
            <a:pPr algn="l" marL="0" indent="0" lvl="0">
              <a:lnSpc>
                <a:spcPts val="5409"/>
              </a:lnSpc>
              <a:spcBef>
                <a:spcPct val="0"/>
              </a:spcBef>
            </a:pPr>
            <a:r>
              <a:rPr lang="en-US" sz="3863">
                <a:solidFill>
                  <a:srgbClr val="FFFFFF"/>
                </a:solidFill>
                <a:latin typeface="HK Modular"/>
                <a:ea typeface="HK Modular"/>
                <a:cs typeface="HK Modular"/>
                <a:sym typeface="HK Modular"/>
              </a:rPr>
              <a:t>Diagrama de caso de uso - Telegram</a:t>
            </a:r>
          </a:p>
        </p:txBody>
      </p:sp>
      <p:sp>
        <p:nvSpPr>
          <p:cNvPr name="TextBox 8" id="8"/>
          <p:cNvSpPr txBox="true"/>
          <p:nvPr/>
        </p:nvSpPr>
        <p:spPr>
          <a:xfrm rot="0">
            <a:off x="17512439" y="9438647"/>
            <a:ext cx="467916"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45</a:t>
            </a:r>
          </a:p>
        </p:txBody>
      </p:sp>
    </p:spTree>
  </p:cSld>
  <p:clrMapOvr>
    <a:masterClrMapping/>
  </p:clrMapOvr>
  <p:transition spd="slow">
    <p:push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464440" y="1676330"/>
            <a:ext cx="17272432" cy="6921427"/>
            <a:chOff x="0" y="0"/>
            <a:chExt cx="4549118" cy="1822927"/>
          </a:xfrm>
        </p:grpSpPr>
        <p:sp>
          <p:nvSpPr>
            <p:cNvPr name="Freeform 3" id="3"/>
            <p:cNvSpPr/>
            <p:nvPr/>
          </p:nvSpPr>
          <p:spPr>
            <a:xfrm flipH="false" flipV="false" rot="0">
              <a:off x="0" y="0"/>
              <a:ext cx="4549118" cy="1822927"/>
            </a:xfrm>
            <a:custGeom>
              <a:avLst/>
              <a:gdLst/>
              <a:ahLst/>
              <a:cxnLst/>
              <a:rect r="r" b="b" t="t" l="l"/>
              <a:pathLst>
                <a:path h="1822927" w="4549118">
                  <a:moveTo>
                    <a:pt x="0" y="0"/>
                  </a:moveTo>
                  <a:lnTo>
                    <a:pt x="4549118" y="0"/>
                  </a:lnTo>
                  <a:lnTo>
                    <a:pt x="4549118" y="1822927"/>
                  </a:lnTo>
                  <a:lnTo>
                    <a:pt x="0" y="1822927"/>
                  </a:lnTo>
                  <a:close/>
                </a:path>
              </a:pathLst>
            </a:custGeom>
            <a:solidFill>
              <a:srgbClr val="FEFFFF"/>
            </a:solidFill>
          </p:spPr>
        </p:sp>
        <p:sp>
          <p:nvSpPr>
            <p:cNvPr name="TextBox 4" id="4"/>
            <p:cNvSpPr txBox="true"/>
            <p:nvPr/>
          </p:nvSpPr>
          <p:spPr>
            <a:xfrm>
              <a:off x="0" y="-114300"/>
              <a:ext cx="4549118" cy="1937227"/>
            </a:xfrm>
            <a:prstGeom prst="rect">
              <a:avLst/>
            </a:prstGeom>
          </p:spPr>
          <p:txBody>
            <a:bodyPr anchor="ctr" rtlCol="false" tIns="50800" lIns="50800" bIns="50800" rIns="50800"/>
            <a:lstStyle/>
            <a:p>
              <a:pPr algn="ctr">
                <a:lnSpc>
                  <a:spcPts val="3914"/>
                </a:lnSpc>
              </a:pPr>
            </a:p>
          </p:txBody>
        </p:sp>
      </p:grpSp>
      <p:sp>
        <p:nvSpPr>
          <p:cNvPr name="Freeform 5" id="5"/>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Freeform 6" id="6"/>
          <p:cNvSpPr/>
          <p:nvPr/>
        </p:nvSpPr>
        <p:spPr>
          <a:xfrm flipH="false" flipV="false" rot="0">
            <a:off x="464440" y="1836515"/>
            <a:ext cx="17272432" cy="6707225"/>
          </a:xfrm>
          <a:custGeom>
            <a:avLst/>
            <a:gdLst/>
            <a:ahLst/>
            <a:cxnLst/>
            <a:rect r="r" b="b" t="t" l="l"/>
            <a:pathLst>
              <a:path h="6707225" w="17272432">
                <a:moveTo>
                  <a:pt x="0" y="0"/>
                </a:moveTo>
                <a:lnTo>
                  <a:pt x="17272432" y="0"/>
                </a:lnTo>
                <a:lnTo>
                  <a:pt x="17272432" y="6707225"/>
                </a:lnTo>
                <a:lnTo>
                  <a:pt x="0" y="6707225"/>
                </a:lnTo>
                <a:lnTo>
                  <a:pt x="0" y="0"/>
                </a:lnTo>
                <a:close/>
              </a:path>
            </a:pathLst>
          </a:custGeom>
          <a:blipFill>
            <a:blip r:embed="rId3"/>
            <a:stretch>
              <a:fillRect l="0" t="-2469" r="0" b="-2469"/>
            </a:stretch>
          </a:blipFill>
        </p:spPr>
      </p:sp>
      <p:sp>
        <p:nvSpPr>
          <p:cNvPr name="TextBox 7" id="7"/>
          <p:cNvSpPr txBox="true"/>
          <p:nvPr/>
        </p:nvSpPr>
        <p:spPr>
          <a:xfrm rot="0">
            <a:off x="2120669" y="649148"/>
            <a:ext cx="15750406" cy="673380"/>
          </a:xfrm>
          <a:prstGeom prst="rect">
            <a:avLst/>
          </a:prstGeom>
        </p:spPr>
        <p:txBody>
          <a:bodyPr anchor="t" rtlCol="false" tIns="0" lIns="0" bIns="0" rIns="0">
            <a:spAutoFit/>
          </a:bodyPr>
          <a:lstStyle/>
          <a:p>
            <a:pPr algn="l" marL="0" indent="0" lvl="0">
              <a:lnSpc>
                <a:spcPts val="5409"/>
              </a:lnSpc>
              <a:spcBef>
                <a:spcPct val="0"/>
              </a:spcBef>
            </a:pPr>
            <a:r>
              <a:rPr lang="en-US" sz="3863">
                <a:solidFill>
                  <a:srgbClr val="FFFFFF"/>
                </a:solidFill>
                <a:latin typeface="HK Modular"/>
                <a:ea typeface="HK Modular"/>
                <a:cs typeface="HK Modular"/>
                <a:sym typeface="HK Modular"/>
              </a:rPr>
              <a:t>Diagrama de caso de uso - Notificação</a:t>
            </a:r>
          </a:p>
        </p:txBody>
      </p:sp>
      <p:sp>
        <p:nvSpPr>
          <p:cNvPr name="TextBox 8" id="8"/>
          <p:cNvSpPr txBox="true"/>
          <p:nvPr/>
        </p:nvSpPr>
        <p:spPr>
          <a:xfrm rot="0">
            <a:off x="17501798" y="9438647"/>
            <a:ext cx="470148"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46</a:t>
            </a:r>
          </a:p>
        </p:txBody>
      </p:sp>
    </p:spTree>
  </p:cSld>
  <p:clrMapOvr>
    <a:masterClrMapping/>
  </p:clrMapOvr>
  <p:transition spd="slow">
    <p:push dir="l"/>
  </p:transition>
</p:sld>
</file>

<file path=ppt/slides/slide4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516116" y="1508032"/>
            <a:ext cx="17220756" cy="7616034"/>
            <a:chOff x="0" y="0"/>
            <a:chExt cx="4535508" cy="2005869"/>
          </a:xfrm>
        </p:grpSpPr>
        <p:sp>
          <p:nvSpPr>
            <p:cNvPr name="Freeform 3" id="3"/>
            <p:cNvSpPr/>
            <p:nvPr/>
          </p:nvSpPr>
          <p:spPr>
            <a:xfrm flipH="false" flipV="false" rot="0">
              <a:off x="0" y="0"/>
              <a:ext cx="4535508" cy="2005869"/>
            </a:xfrm>
            <a:custGeom>
              <a:avLst/>
              <a:gdLst/>
              <a:ahLst/>
              <a:cxnLst/>
              <a:rect r="r" b="b" t="t" l="l"/>
              <a:pathLst>
                <a:path h="2005869" w="4535508">
                  <a:moveTo>
                    <a:pt x="0" y="0"/>
                  </a:moveTo>
                  <a:lnTo>
                    <a:pt x="4535508" y="0"/>
                  </a:lnTo>
                  <a:lnTo>
                    <a:pt x="4535508" y="2005869"/>
                  </a:lnTo>
                  <a:lnTo>
                    <a:pt x="0" y="2005869"/>
                  </a:lnTo>
                  <a:close/>
                </a:path>
              </a:pathLst>
            </a:custGeom>
            <a:solidFill>
              <a:srgbClr val="FEFFFF"/>
            </a:solidFill>
          </p:spPr>
        </p:sp>
        <p:sp>
          <p:nvSpPr>
            <p:cNvPr name="TextBox 4" id="4"/>
            <p:cNvSpPr txBox="true"/>
            <p:nvPr/>
          </p:nvSpPr>
          <p:spPr>
            <a:xfrm>
              <a:off x="0" y="-114300"/>
              <a:ext cx="4535508" cy="2120169"/>
            </a:xfrm>
            <a:prstGeom prst="rect">
              <a:avLst/>
            </a:prstGeom>
          </p:spPr>
          <p:txBody>
            <a:bodyPr anchor="ctr" rtlCol="false" tIns="50800" lIns="50800" bIns="50800" rIns="50800"/>
            <a:lstStyle/>
            <a:p>
              <a:pPr algn="ctr">
                <a:lnSpc>
                  <a:spcPts val="3914"/>
                </a:lnSpc>
              </a:pPr>
            </a:p>
          </p:txBody>
        </p:sp>
      </p:grpSp>
      <p:sp>
        <p:nvSpPr>
          <p:cNvPr name="Freeform 5" id="5"/>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Freeform 6" id="6"/>
          <p:cNvSpPr/>
          <p:nvPr/>
        </p:nvSpPr>
        <p:spPr>
          <a:xfrm flipH="false" flipV="false" rot="0">
            <a:off x="533622" y="1728236"/>
            <a:ext cx="17220756" cy="7175627"/>
          </a:xfrm>
          <a:custGeom>
            <a:avLst/>
            <a:gdLst/>
            <a:ahLst/>
            <a:cxnLst/>
            <a:rect r="r" b="b" t="t" l="l"/>
            <a:pathLst>
              <a:path h="7175627" w="17220756">
                <a:moveTo>
                  <a:pt x="0" y="0"/>
                </a:moveTo>
                <a:lnTo>
                  <a:pt x="17220756" y="0"/>
                </a:lnTo>
                <a:lnTo>
                  <a:pt x="17220756" y="7175627"/>
                </a:lnTo>
                <a:lnTo>
                  <a:pt x="0" y="7175627"/>
                </a:lnTo>
                <a:lnTo>
                  <a:pt x="0" y="0"/>
                </a:lnTo>
                <a:close/>
              </a:path>
            </a:pathLst>
          </a:custGeom>
          <a:blipFill>
            <a:blip r:embed="rId3"/>
            <a:stretch>
              <a:fillRect l="-202" t="0" r="-202" b="-903"/>
            </a:stretch>
          </a:blipFill>
        </p:spPr>
      </p:sp>
      <p:sp>
        <p:nvSpPr>
          <p:cNvPr name="TextBox 7" id="7"/>
          <p:cNvSpPr txBox="true"/>
          <p:nvPr/>
        </p:nvSpPr>
        <p:spPr>
          <a:xfrm rot="0">
            <a:off x="1741320" y="430885"/>
            <a:ext cx="15750406" cy="597815"/>
          </a:xfrm>
          <a:prstGeom prst="rect">
            <a:avLst/>
          </a:prstGeom>
        </p:spPr>
        <p:txBody>
          <a:bodyPr anchor="t" rtlCol="false" tIns="0" lIns="0" bIns="0" rIns="0">
            <a:spAutoFit/>
          </a:bodyPr>
          <a:lstStyle/>
          <a:p>
            <a:pPr algn="l" marL="0" indent="0" lvl="0">
              <a:lnSpc>
                <a:spcPts val="4849"/>
              </a:lnSpc>
              <a:spcBef>
                <a:spcPct val="0"/>
              </a:spcBef>
            </a:pPr>
            <a:r>
              <a:rPr lang="en-US" sz="3463">
                <a:solidFill>
                  <a:srgbClr val="FFFFFF"/>
                </a:solidFill>
                <a:latin typeface="HK Modular"/>
                <a:ea typeface="HK Modular"/>
                <a:cs typeface="HK Modular"/>
                <a:sym typeface="HK Modular"/>
              </a:rPr>
              <a:t>Diagrama de caso de uso - Criação de evento</a:t>
            </a:r>
          </a:p>
        </p:txBody>
      </p:sp>
      <p:sp>
        <p:nvSpPr>
          <p:cNvPr name="TextBox 8" id="8"/>
          <p:cNvSpPr txBox="true"/>
          <p:nvPr/>
        </p:nvSpPr>
        <p:spPr>
          <a:xfrm rot="0">
            <a:off x="17520252" y="9438647"/>
            <a:ext cx="433239"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47</a:t>
            </a:r>
          </a:p>
        </p:txBody>
      </p:sp>
    </p:spTree>
  </p:cSld>
  <p:clrMapOvr>
    <a:masterClrMapping/>
  </p:clrMapOvr>
  <p:transition spd="slow">
    <p:push dir="l"/>
  </p:transition>
</p:sld>
</file>

<file path=ppt/slides/slide4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2691132" y="1424538"/>
            <a:ext cx="14039048" cy="8486345"/>
            <a:chOff x="0" y="0"/>
            <a:chExt cx="3594564" cy="2172848"/>
          </a:xfrm>
        </p:grpSpPr>
        <p:sp>
          <p:nvSpPr>
            <p:cNvPr name="Freeform 3" id="3"/>
            <p:cNvSpPr/>
            <p:nvPr/>
          </p:nvSpPr>
          <p:spPr>
            <a:xfrm flipH="false" flipV="false" rot="0">
              <a:off x="0" y="0"/>
              <a:ext cx="3594564" cy="2172848"/>
            </a:xfrm>
            <a:custGeom>
              <a:avLst/>
              <a:gdLst/>
              <a:ahLst/>
              <a:cxnLst/>
              <a:rect r="r" b="b" t="t" l="l"/>
              <a:pathLst>
                <a:path h="2172848" w="3594564">
                  <a:moveTo>
                    <a:pt x="0" y="0"/>
                  </a:moveTo>
                  <a:lnTo>
                    <a:pt x="3594564" y="0"/>
                  </a:lnTo>
                  <a:lnTo>
                    <a:pt x="3594564" y="2172848"/>
                  </a:lnTo>
                  <a:lnTo>
                    <a:pt x="0" y="2172848"/>
                  </a:lnTo>
                  <a:close/>
                </a:path>
              </a:pathLst>
            </a:custGeom>
            <a:solidFill>
              <a:srgbClr val="FEFFFF"/>
            </a:solidFill>
          </p:spPr>
        </p:sp>
        <p:sp>
          <p:nvSpPr>
            <p:cNvPr name="TextBox 4" id="4"/>
            <p:cNvSpPr txBox="true"/>
            <p:nvPr/>
          </p:nvSpPr>
          <p:spPr>
            <a:xfrm>
              <a:off x="0" y="-114300"/>
              <a:ext cx="3594564" cy="2287148"/>
            </a:xfrm>
            <a:prstGeom prst="rect">
              <a:avLst/>
            </a:prstGeom>
          </p:spPr>
          <p:txBody>
            <a:bodyPr anchor="ctr" rtlCol="false" tIns="50800" lIns="50800" bIns="50800" rIns="50800"/>
            <a:lstStyle/>
            <a:p>
              <a:pPr algn="ctr">
                <a:lnSpc>
                  <a:spcPts val="3914"/>
                </a:lnSpc>
              </a:pPr>
            </a:p>
          </p:txBody>
        </p:sp>
      </p:grpSp>
      <p:sp>
        <p:nvSpPr>
          <p:cNvPr name="Freeform 5" id="5"/>
          <p:cNvSpPr/>
          <p:nvPr/>
        </p:nvSpPr>
        <p:spPr>
          <a:xfrm flipH="false" flipV="false" rot="0">
            <a:off x="17195269"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Freeform 6" id="6"/>
          <p:cNvSpPr/>
          <p:nvPr/>
        </p:nvSpPr>
        <p:spPr>
          <a:xfrm flipH="false" flipV="false" rot="0">
            <a:off x="2716876" y="1424538"/>
            <a:ext cx="14013304" cy="8452894"/>
          </a:xfrm>
          <a:custGeom>
            <a:avLst/>
            <a:gdLst/>
            <a:ahLst/>
            <a:cxnLst/>
            <a:rect r="r" b="b" t="t" l="l"/>
            <a:pathLst>
              <a:path h="8452894" w="14013304">
                <a:moveTo>
                  <a:pt x="0" y="0"/>
                </a:moveTo>
                <a:lnTo>
                  <a:pt x="14013304" y="0"/>
                </a:lnTo>
                <a:lnTo>
                  <a:pt x="14013304" y="8452894"/>
                </a:lnTo>
                <a:lnTo>
                  <a:pt x="0" y="8452894"/>
                </a:lnTo>
                <a:lnTo>
                  <a:pt x="0" y="0"/>
                </a:lnTo>
                <a:close/>
              </a:path>
            </a:pathLst>
          </a:custGeom>
          <a:blipFill>
            <a:blip r:embed="rId3"/>
            <a:stretch>
              <a:fillRect l="0" t="-459" r="0" b="-459"/>
            </a:stretch>
          </a:blipFill>
        </p:spPr>
      </p:sp>
      <p:sp>
        <p:nvSpPr>
          <p:cNvPr name="TextBox 7" id="7"/>
          <p:cNvSpPr txBox="true"/>
          <p:nvPr/>
        </p:nvSpPr>
        <p:spPr>
          <a:xfrm rot="0">
            <a:off x="642546" y="692963"/>
            <a:ext cx="17449327" cy="604800"/>
          </a:xfrm>
          <a:prstGeom prst="rect">
            <a:avLst/>
          </a:prstGeom>
        </p:spPr>
        <p:txBody>
          <a:bodyPr anchor="t" rtlCol="false" tIns="0" lIns="0" bIns="0" rIns="0">
            <a:spAutoFit/>
          </a:bodyPr>
          <a:lstStyle/>
          <a:p>
            <a:pPr algn="l" marL="0" indent="0" lvl="0">
              <a:lnSpc>
                <a:spcPts val="4989"/>
              </a:lnSpc>
              <a:spcBef>
                <a:spcPct val="0"/>
              </a:spcBef>
            </a:pPr>
            <a:r>
              <a:rPr lang="en-US" sz="3563">
                <a:solidFill>
                  <a:srgbClr val="FFFFFF"/>
                </a:solidFill>
                <a:latin typeface="HK Modular"/>
                <a:ea typeface="HK Modular"/>
                <a:cs typeface="HK Modular"/>
                <a:sym typeface="HK Modular"/>
              </a:rPr>
              <a:t>Diagrama de caso de uso - Lembrete de eventos </a:t>
            </a:r>
          </a:p>
        </p:txBody>
      </p:sp>
      <p:sp>
        <p:nvSpPr>
          <p:cNvPr name="TextBox 8" id="8"/>
          <p:cNvSpPr txBox="true"/>
          <p:nvPr/>
        </p:nvSpPr>
        <p:spPr>
          <a:xfrm rot="0">
            <a:off x="17504923" y="9438647"/>
            <a:ext cx="463897"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48</a:t>
            </a:r>
          </a:p>
        </p:txBody>
      </p:sp>
    </p:spTree>
  </p:cSld>
  <p:clrMapOvr>
    <a:masterClrMapping/>
  </p:clrMapOvr>
  <p:transition spd="slow">
    <p:push dir="l"/>
  </p:transition>
</p:sld>
</file>

<file path=ppt/slides/slide4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8962228" cy="9026164"/>
          </a:xfrm>
          <a:custGeom>
            <a:avLst/>
            <a:gdLst/>
            <a:ahLst/>
            <a:cxnLst/>
            <a:rect r="r" b="b" t="t" l="l"/>
            <a:pathLst>
              <a:path h="9026164" w="8962228">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580248" y="3545695"/>
            <a:ext cx="7089405" cy="3071784"/>
          </a:xfrm>
          <a:prstGeom prst="rect">
            <a:avLst/>
          </a:prstGeom>
        </p:spPr>
        <p:txBody>
          <a:bodyPr anchor="t" rtlCol="false" tIns="0" lIns="0" bIns="0" rIns="0">
            <a:spAutoFit/>
          </a:bodyPr>
          <a:lstStyle/>
          <a:p>
            <a:pPr algn="ctr">
              <a:lnSpc>
                <a:spcPts val="8208"/>
              </a:lnSpc>
            </a:pPr>
            <a:r>
              <a:rPr lang="en-US" sz="5863">
                <a:solidFill>
                  <a:srgbClr val="FFFFFF"/>
                </a:solidFill>
                <a:latin typeface="HK Modular"/>
                <a:ea typeface="HK Modular"/>
                <a:cs typeface="HK Modular"/>
                <a:sym typeface="HK Modular"/>
              </a:rPr>
              <a:t>Diagramas</a:t>
            </a:r>
          </a:p>
          <a:p>
            <a:pPr algn="ctr">
              <a:lnSpc>
                <a:spcPts val="8208"/>
              </a:lnSpc>
            </a:pPr>
            <a:r>
              <a:rPr lang="en-US" sz="5863">
                <a:solidFill>
                  <a:srgbClr val="FFFFFF"/>
                </a:solidFill>
                <a:latin typeface="HK Modular"/>
                <a:ea typeface="HK Modular"/>
                <a:cs typeface="HK Modular"/>
                <a:sym typeface="HK Modular"/>
              </a:rPr>
              <a:t>de</a:t>
            </a:r>
          </a:p>
          <a:p>
            <a:pPr algn="ctr" marL="0" indent="0" lvl="0">
              <a:lnSpc>
                <a:spcPts val="8208"/>
              </a:lnSpc>
              <a:spcBef>
                <a:spcPct val="0"/>
              </a:spcBef>
            </a:pPr>
            <a:r>
              <a:rPr lang="en-US" sz="5863">
                <a:solidFill>
                  <a:srgbClr val="FFFFFF"/>
                </a:solidFill>
                <a:latin typeface="HK Modular"/>
                <a:ea typeface="HK Modular"/>
                <a:cs typeface="HK Modular"/>
                <a:sym typeface="HK Modular"/>
              </a:rPr>
              <a:t>Sequência</a:t>
            </a:r>
          </a:p>
        </p:txBody>
      </p:sp>
      <p:sp>
        <p:nvSpPr>
          <p:cNvPr name="Freeform 5" id="5"/>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6"/>
            <a:stretch>
              <a:fillRect l="0" t="0" r="0" b="0"/>
            </a:stretch>
          </a:blipFill>
        </p:spPr>
      </p:sp>
      <p:sp>
        <p:nvSpPr>
          <p:cNvPr name="Freeform 6" id="6"/>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7"/>
            <a:stretch>
              <a:fillRect l="-2752" t="0" r="-2752" b="0"/>
            </a:stretch>
          </a:blipFill>
        </p:spPr>
      </p:sp>
      <p:sp>
        <p:nvSpPr>
          <p:cNvPr name="TextBox 7" id="7"/>
          <p:cNvSpPr txBox="true"/>
          <p:nvPr/>
        </p:nvSpPr>
        <p:spPr>
          <a:xfrm rot="0">
            <a:off x="17499268" y="9438647"/>
            <a:ext cx="475208"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49</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91717"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813"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22134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397787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1346987" y="1302402"/>
            <a:ext cx="387293" cy="442422"/>
          </a:xfrm>
          <a:prstGeom prst="rect">
            <a:avLst/>
          </a:prstGeom>
        </p:spPr>
        <p:txBody>
          <a:bodyPr anchor="t" rtlCol="false" tIns="0" lIns="0" bIns="0" rIns="0">
            <a:spAutoFit/>
          </a:bodyPr>
          <a:lstStyle/>
          <a:p>
            <a:pPr algn="ctr" marL="0" indent="0" lvl="0">
              <a:lnSpc>
                <a:spcPts val="3687"/>
              </a:lnSpc>
              <a:spcBef>
                <a:spcPct val="0"/>
              </a:spcBef>
            </a:pPr>
          </a:p>
        </p:txBody>
      </p:sp>
      <p:grpSp>
        <p:nvGrpSpPr>
          <p:cNvPr name="Group 7" id="7"/>
          <p:cNvGrpSpPr/>
          <p:nvPr/>
        </p:nvGrpSpPr>
        <p:grpSpPr>
          <a:xfrm rot="0">
            <a:off x="17250574" y="9258300"/>
            <a:ext cx="1037426" cy="1042480"/>
            <a:chOff x="0" y="0"/>
            <a:chExt cx="1383234" cy="1389973"/>
          </a:xfrm>
        </p:grpSpPr>
        <p:sp>
          <p:nvSpPr>
            <p:cNvPr name="Freeform 8" id="8"/>
            <p:cNvSpPr/>
            <p:nvPr/>
          </p:nvSpPr>
          <p:spPr>
            <a:xfrm flipH="false" flipV="false" rot="0">
              <a:off x="0" y="0"/>
              <a:ext cx="1383234" cy="1389973"/>
            </a:xfrm>
            <a:custGeom>
              <a:avLst/>
              <a:gdLst/>
              <a:ahLst/>
              <a:cxnLst/>
              <a:rect r="r" b="b" t="t" l="l"/>
              <a:pathLst>
                <a:path h="1389973" w="1383234">
                  <a:moveTo>
                    <a:pt x="0" y="0"/>
                  </a:moveTo>
                  <a:lnTo>
                    <a:pt x="1383234" y="0"/>
                  </a:lnTo>
                  <a:lnTo>
                    <a:pt x="1383234" y="1389973"/>
                  </a:lnTo>
                  <a:lnTo>
                    <a:pt x="0" y="1389973"/>
                  </a:lnTo>
                  <a:lnTo>
                    <a:pt x="0" y="0"/>
                  </a:lnTo>
                  <a:close/>
                </a:path>
              </a:pathLst>
            </a:custGeom>
            <a:blipFill>
              <a:blip r:embed="rId4"/>
              <a:stretch>
                <a:fillRect l="-243" t="0" r="-243" b="0"/>
              </a:stretch>
            </a:blipFill>
          </p:spPr>
        </p:sp>
        <p:sp>
          <p:nvSpPr>
            <p:cNvPr name="TextBox 9" id="9"/>
            <p:cNvSpPr txBox="true"/>
            <p:nvPr/>
          </p:nvSpPr>
          <p:spPr>
            <a:xfrm rot="0">
              <a:off x="433422" y="380811"/>
              <a:ext cx="516391" cy="580725"/>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5</a:t>
              </a:r>
            </a:p>
          </p:txBody>
        </p:sp>
      </p:grpSp>
      <p:sp>
        <p:nvSpPr>
          <p:cNvPr name="TextBox 10" id="10"/>
          <p:cNvSpPr txBox="true"/>
          <p:nvPr/>
        </p:nvSpPr>
        <p:spPr>
          <a:xfrm rot="0">
            <a:off x="2254557" y="622779"/>
            <a:ext cx="7276348" cy="726117"/>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ea typeface="HK Modular"/>
                <a:cs typeface="HK Modular"/>
                <a:sym typeface="HK Modular"/>
              </a:rPr>
              <a:t>QuEM SOMOS NÓS?</a:t>
            </a:r>
          </a:p>
        </p:txBody>
      </p:sp>
      <p:sp>
        <p:nvSpPr>
          <p:cNvPr name="TextBox 11" id="11"/>
          <p:cNvSpPr txBox="true"/>
          <p:nvPr/>
        </p:nvSpPr>
        <p:spPr>
          <a:xfrm rot="0">
            <a:off x="0" y="632304"/>
            <a:ext cx="16933970" cy="11391265"/>
          </a:xfrm>
          <a:prstGeom prst="rect">
            <a:avLst/>
          </a:prstGeom>
        </p:spPr>
        <p:txBody>
          <a:bodyPr anchor="t" rtlCol="false" tIns="0" lIns="0" bIns="0" rIns="0">
            <a:spAutoFit/>
          </a:bodyPr>
          <a:lstStyle/>
          <a:p>
            <a:pPr algn="just">
              <a:lnSpc>
                <a:spcPts val="4759"/>
              </a:lnSpc>
              <a:spcBef>
                <a:spcPct val="0"/>
              </a:spcBef>
            </a:pPr>
            <a:r>
              <a:rPr lang="en-US" sz="3399">
                <a:solidFill>
                  <a:srgbClr val="FFFFFF"/>
                </a:solidFill>
                <a:latin typeface="HK Modular"/>
                <a:ea typeface="HK Modular"/>
                <a:cs typeface="HK Modular"/>
                <a:sym typeface="HK Modular"/>
              </a:rPr>
              <a:t>  </a:t>
            </a:r>
          </a:p>
          <a:p>
            <a:pPr algn="just">
              <a:lnSpc>
                <a:spcPts val="4759"/>
              </a:lnSpc>
              <a:spcBef>
                <a:spcPct val="0"/>
              </a:spcBef>
            </a:pPr>
            <a:r>
              <a:rPr lang="en-US" sz="3399">
                <a:solidFill>
                  <a:srgbClr val="FFFFFF"/>
                </a:solidFill>
                <a:latin typeface="HK Modular"/>
                <a:ea typeface="HK Modular"/>
                <a:cs typeface="HK Modular"/>
                <a:sym typeface="HK Modular"/>
              </a:rPr>
              <a:t> </a:t>
            </a:r>
          </a:p>
          <a:p>
            <a:pPr algn="just" marL="734059" indent="-367030" lvl="1">
              <a:lnSpc>
                <a:spcPts val="4759"/>
              </a:lnSpc>
              <a:spcBef>
                <a:spcPct val="0"/>
              </a:spcBef>
              <a:buFont typeface="Arial"/>
              <a:buChar char="•"/>
            </a:pPr>
            <a:r>
              <a:rPr lang="en-US" sz="3399">
                <a:solidFill>
                  <a:srgbClr val="FFFFFF"/>
                </a:solidFill>
                <a:latin typeface="HK Modular"/>
                <a:ea typeface="HK Modular"/>
                <a:cs typeface="HK Modular"/>
                <a:sym typeface="HK Modular"/>
              </a:rPr>
              <a:t>MISSÃO</a:t>
            </a:r>
          </a:p>
          <a:p>
            <a:pPr algn="just" marL="1468119" indent="-489373" lvl="2">
              <a:lnSpc>
                <a:spcPts val="4759"/>
              </a:lnSpc>
              <a:spcBef>
                <a:spcPct val="0"/>
              </a:spcBef>
              <a:buFont typeface="Arial"/>
              <a:buChar char="⚬"/>
            </a:pPr>
            <a:r>
              <a:rPr lang="en-US" sz="3399">
                <a:solidFill>
                  <a:srgbClr val="FFFFFF"/>
                </a:solidFill>
                <a:latin typeface="HK Modular"/>
                <a:ea typeface="HK Modular"/>
                <a:cs typeface="HK Modular"/>
                <a:sym typeface="HK Modular"/>
              </a:rPr>
              <a:t>RESOLVER OS DESAFIOS DO MUNDO MODERNO COM INOVAÇÃO, EFICIÊNCIA E CRIATIVIDADE</a:t>
            </a:r>
          </a:p>
          <a:p>
            <a:pPr algn="just">
              <a:lnSpc>
                <a:spcPts val="4759"/>
              </a:lnSpc>
              <a:spcBef>
                <a:spcPct val="0"/>
              </a:spcBef>
            </a:pPr>
          </a:p>
          <a:p>
            <a:pPr algn="just" marL="734059" indent="-367030" lvl="1">
              <a:lnSpc>
                <a:spcPts val="4759"/>
              </a:lnSpc>
              <a:spcBef>
                <a:spcPct val="0"/>
              </a:spcBef>
              <a:buFont typeface="Arial"/>
              <a:buChar char="•"/>
            </a:pPr>
            <a:r>
              <a:rPr lang="en-US" sz="3399">
                <a:solidFill>
                  <a:srgbClr val="FFFFFF"/>
                </a:solidFill>
                <a:latin typeface="HK Modular"/>
                <a:ea typeface="HK Modular"/>
                <a:cs typeface="HK Modular"/>
                <a:sym typeface="HK Modular"/>
              </a:rPr>
              <a:t>OBJETIVO</a:t>
            </a:r>
          </a:p>
          <a:p>
            <a:pPr algn="just" marL="1468119" indent="-489373" lvl="2">
              <a:lnSpc>
                <a:spcPts val="4759"/>
              </a:lnSpc>
              <a:spcBef>
                <a:spcPct val="0"/>
              </a:spcBef>
              <a:buFont typeface="Arial"/>
              <a:buChar char="⚬"/>
            </a:pPr>
            <a:r>
              <a:rPr lang="en-US" sz="3399">
                <a:solidFill>
                  <a:srgbClr val="FFFFFF"/>
                </a:solidFill>
                <a:latin typeface="HK Modular"/>
                <a:ea typeface="HK Modular"/>
                <a:cs typeface="HK Modular"/>
                <a:sym typeface="HK Modular"/>
              </a:rPr>
              <a:t>CAPACITAR PESSOAS E ORGANIZAÇÕES, PROMOVENDO</a:t>
            </a:r>
          </a:p>
          <a:p>
            <a:pPr algn="just" marL="2202178" indent="-550545" lvl="3">
              <a:lnSpc>
                <a:spcPts val="4759"/>
              </a:lnSpc>
              <a:spcBef>
                <a:spcPct val="0"/>
              </a:spcBef>
              <a:buFont typeface="Arial"/>
              <a:buChar char="￭"/>
            </a:pPr>
            <a:r>
              <a:rPr lang="en-US" sz="3399">
                <a:solidFill>
                  <a:srgbClr val="FFFFFF"/>
                </a:solidFill>
                <a:latin typeface="HK Modular"/>
                <a:ea typeface="HK Modular"/>
                <a:cs typeface="HK Modular"/>
                <a:sym typeface="HK Modular"/>
              </a:rPr>
              <a:t>EXPERIÊNCIAS MAIS CONECTADAS</a:t>
            </a:r>
          </a:p>
          <a:p>
            <a:pPr algn="l" marL="2202178" indent="-550545" lvl="3">
              <a:lnSpc>
                <a:spcPts val="4759"/>
              </a:lnSpc>
              <a:spcBef>
                <a:spcPct val="0"/>
              </a:spcBef>
              <a:buFont typeface="Arial"/>
              <a:buChar char="￭"/>
            </a:pPr>
            <a:r>
              <a:rPr lang="en-US" sz="3399">
                <a:solidFill>
                  <a:srgbClr val="FFFFFF"/>
                </a:solidFill>
                <a:latin typeface="HK Modular"/>
                <a:ea typeface="HK Modular"/>
                <a:cs typeface="HK Modular"/>
                <a:sym typeface="HK Modular"/>
              </a:rPr>
              <a:t>MAIOR PRODUTIVIDADE</a:t>
            </a:r>
          </a:p>
          <a:p>
            <a:pPr algn="just" marL="2202178" indent="-550545" lvl="3">
              <a:lnSpc>
                <a:spcPts val="4759"/>
              </a:lnSpc>
              <a:spcBef>
                <a:spcPct val="0"/>
              </a:spcBef>
              <a:buFont typeface="Arial"/>
              <a:buChar char="￭"/>
            </a:pPr>
            <a:r>
              <a:rPr lang="en-US" sz="3399">
                <a:solidFill>
                  <a:srgbClr val="FFFFFF"/>
                </a:solidFill>
                <a:latin typeface="HK Modular"/>
                <a:ea typeface="HK Modular"/>
                <a:cs typeface="HK Modular"/>
                <a:sym typeface="HK Modular"/>
              </a:rPr>
              <a:t>IMPACTO POSITIVO</a:t>
            </a:r>
          </a:p>
          <a:p>
            <a:pPr algn="just">
              <a:lnSpc>
                <a:spcPts val="4759"/>
              </a:lnSpc>
              <a:spcBef>
                <a:spcPct val="0"/>
              </a:spcBef>
            </a:pPr>
          </a:p>
          <a:p>
            <a:pPr algn="just" marL="734059" indent="-367030" lvl="1">
              <a:lnSpc>
                <a:spcPts val="4759"/>
              </a:lnSpc>
              <a:spcBef>
                <a:spcPct val="0"/>
              </a:spcBef>
              <a:buFont typeface="Arial"/>
              <a:buChar char="•"/>
            </a:pPr>
            <a:r>
              <a:rPr lang="en-US" sz="3399">
                <a:solidFill>
                  <a:srgbClr val="FFFFFF"/>
                </a:solidFill>
                <a:latin typeface="HK Modular"/>
                <a:ea typeface="HK Modular"/>
                <a:cs typeface="HK Modular"/>
                <a:sym typeface="HK Modular"/>
              </a:rPr>
              <a:t>VISÃO </a:t>
            </a:r>
          </a:p>
          <a:p>
            <a:pPr algn="just" marL="1468119" indent="-489373" lvl="2">
              <a:lnSpc>
                <a:spcPts val="4759"/>
              </a:lnSpc>
              <a:spcBef>
                <a:spcPct val="0"/>
              </a:spcBef>
              <a:buFont typeface="Arial"/>
              <a:buChar char="⚬"/>
            </a:pPr>
            <a:r>
              <a:rPr lang="en-US" sz="3399">
                <a:solidFill>
                  <a:srgbClr val="FFFFFF"/>
                </a:solidFill>
                <a:latin typeface="HK Modular"/>
                <a:ea typeface="HK Modular"/>
                <a:cs typeface="HK Modular"/>
                <a:sym typeface="HK Modular"/>
              </a:rPr>
              <a:t>ACREDITAMOS QUE A TECNOLOGIA É O MOTOR PARA UM FUTURO MAIS COLABORATIVO E ACESSÍVEL.</a:t>
            </a:r>
          </a:p>
          <a:p>
            <a:pPr algn="just">
              <a:lnSpc>
                <a:spcPts val="4759"/>
              </a:lnSpc>
              <a:spcBef>
                <a:spcPct val="0"/>
              </a:spcBef>
            </a:pPr>
          </a:p>
          <a:p>
            <a:pPr algn="just">
              <a:lnSpc>
                <a:spcPts val="4759"/>
              </a:lnSpc>
              <a:spcBef>
                <a:spcPct val="0"/>
              </a:spcBef>
            </a:pPr>
          </a:p>
          <a:p>
            <a:pPr algn="just">
              <a:lnSpc>
                <a:spcPts val="4759"/>
              </a:lnSpc>
              <a:spcBef>
                <a:spcPct val="0"/>
              </a:spcBef>
            </a:pPr>
          </a:p>
        </p:txBody>
      </p:sp>
      <p:sp>
        <p:nvSpPr>
          <p:cNvPr name="Freeform 12" id="12"/>
          <p:cNvSpPr/>
          <p:nvPr/>
        </p:nvSpPr>
        <p:spPr>
          <a:xfrm flipH="false" flipV="false" rot="0">
            <a:off x="15025470" y="-167180"/>
            <a:ext cx="3816999" cy="3032152"/>
          </a:xfrm>
          <a:custGeom>
            <a:avLst/>
            <a:gdLst/>
            <a:ahLst/>
            <a:cxnLst/>
            <a:rect r="r" b="b" t="t" l="l"/>
            <a:pathLst>
              <a:path h="3032152" w="3816999">
                <a:moveTo>
                  <a:pt x="0" y="0"/>
                </a:moveTo>
                <a:lnTo>
                  <a:pt x="3816999" y="0"/>
                </a:lnTo>
                <a:lnTo>
                  <a:pt x="3816999" y="3032152"/>
                </a:lnTo>
                <a:lnTo>
                  <a:pt x="0" y="3032152"/>
                </a:lnTo>
                <a:lnTo>
                  <a:pt x="0" y="0"/>
                </a:lnTo>
                <a:close/>
              </a:path>
            </a:pathLst>
          </a:custGeom>
          <a:blipFill>
            <a:blip r:embed="rId5"/>
            <a:stretch>
              <a:fillRect l="0" t="-12942" r="0" b="-12942"/>
            </a:stretch>
          </a:blipFill>
        </p:spPr>
      </p:sp>
    </p:spTree>
  </p:cSld>
  <p:clrMapOvr>
    <a:masterClrMapping/>
  </p:clrMapOvr>
  <p:transition spd="slow">
    <p:push dir="l"/>
  </p:transition>
</p:sld>
</file>

<file path=ppt/slides/slide5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899463" y="2158053"/>
            <a:ext cx="6201271" cy="2067090"/>
          </a:xfrm>
          <a:custGeom>
            <a:avLst/>
            <a:gdLst/>
            <a:ahLst/>
            <a:cxnLst/>
            <a:rect r="r" b="b" t="t" l="l"/>
            <a:pathLst>
              <a:path h="2067090" w="6201271">
                <a:moveTo>
                  <a:pt x="0" y="0"/>
                </a:moveTo>
                <a:lnTo>
                  <a:pt x="6201271" y="0"/>
                </a:lnTo>
                <a:lnTo>
                  <a:pt x="6201271" y="2067090"/>
                </a:lnTo>
                <a:lnTo>
                  <a:pt x="0" y="2067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766970" y="5029200"/>
            <a:ext cx="6709739" cy="1458158"/>
          </a:xfrm>
          <a:prstGeom prst="rect">
            <a:avLst/>
          </a:prstGeom>
        </p:spPr>
        <p:txBody>
          <a:bodyPr anchor="t" rtlCol="false" tIns="0" lIns="0" bIns="0" rIns="0">
            <a:spAutoFit/>
          </a:bodyPr>
          <a:lstStyle/>
          <a:p>
            <a:pPr algn="ctr">
              <a:lnSpc>
                <a:spcPts val="3914"/>
              </a:lnSpc>
              <a:spcBef>
                <a:spcPct val="0"/>
              </a:spcBef>
            </a:pPr>
            <a:r>
              <a:rPr lang="en-US" sz="2330" spc="163">
                <a:solidFill>
                  <a:srgbClr val="FFFFFF"/>
                </a:solidFill>
                <a:latin typeface="HK Modular"/>
                <a:ea typeface="HK Modular"/>
                <a:cs typeface="HK Modular"/>
                <a:sym typeface="HK Modular"/>
              </a:rPr>
              <a:t>mostrar a seqUência de mensagens transmitidas entre objetos</a:t>
            </a:r>
          </a:p>
        </p:txBody>
      </p:sp>
      <p:sp>
        <p:nvSpPr>
          <p:cNvPr name="Freeform 4" id="4"/>
          <p:cNvSpPr/>
          <p:nvPr/>
        </p:nvSpPr>
        <p:spPr>
          <a:xfrm flipH="false" flipV="false" rot="0">
            <a:off x="12021204" y="7191210"/>
            <a:ext cx="6201271" cy="2067090"/>
          </a:xfrm>
          <a:custGeom>
            <a:avLst/>
            <a:gdLst/>
            <a:ahLst/>
            <a:cxnLst/>
            <a:rect r="r" b="b" t="t" l="l"/>
            <a:pathLst>
              <a:path h="2067090" w="6201271">
                <a:moveTo>
                  <a:pt x="0" y="0"/>
                </a:moveTo>
                <a:lnTo>
                  <a:pt x="6201271" y="0"/>
                </a:lnTo>
                <a:lnTo>
                  <a:pt x="6201271" y="2067090"/>
                </a:lnTo>
                <a:lnTo>
                  <a:pt x="0" y="2067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021204" y="4674627"/>
            <a:ext cx="6201271" cy="2067090"/>
          </a:xfrm>
          <a:custGeom>
            <a:avLst/>
            <a:gdLst/>
            <a:ahLst/>
            <a:cxnLst/>
            <a:rect r="r" b="b" t="t" l="l"/>
            <a:pathLst>
              <a:path h="2067090" w="6201271">
                <a:moveTo>
                  <a:pt x="0" y="0"/>
                </a:moveTo>
                <a:lnTo>
                  <a:pt x="6201271" y="0"/>
                </a:lnTo>
                <a:lnTo>
                  <a:pt x="6201271" y="2067091"/>
                </a:lnTo>
                <a:lnTo>
                  <a:pt x="0" y="20670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sp>
        <p:nvSpPr>
          <p:cNvPr name="Freeform 7" id="7"/>
          <p:cNvSpPr/>
          <p:nvPr/>
        </p:nvSpPr>
        <p:spPr>
          <a:xfrm flipH="false" flipV="false" rot="0">
            <a:off x="144517" y="2852288"/>
            <a:ext cx="11622453" cy="5477081"/>
          </a:xfrm>
          <a:custGeom>
            <a:avLst/>
            <a:gdLst/>
            <a:ahLst/>
            <a:cxnLst/>
            <a:rect r="r" b="b" t="t" l="l"/>
            <a:pathLst>
              <a:path h="5477081" w="11622453">
                <a:moveTo>
                  <a:pt x="0" y="0"/>
                </a:moveTo>
                <a:lnTo>
                  <a:pt x="11622453" y="0"/>
                </a:lnTo>
                <a:lnTo>
                  <a:pt x="11622453" y="5477081"/>
                </a:lnTo>
                <a:lnTo>
                  <a:pt x="0" y="5477081"/>
                </a:lnTo>
                <a:lnTo>
                  <a:pt x="0" y="0"/>
                </a:lnTo>
                <a:close/>
              </a:path>
            </a:pathLst>
          </a:custGeom>
          <a:blipFill>
            <a:blip r:embed="rId5"/>
            <a:stretch>
              <a:fillRect l="0" t="0" r="0" b="0"/>
            </a:stretch>
          </a:blipFill>
        </p:spPr>
      </p:sp>
      <p:sp>
        <p:nvSpPr>
          <p:cNvPr name="TextBox 8" id="8"/>
          <p:cNvSpPr txBox="true"/>
          <p:nvPr/>
        </p:nvSpPr>
        <p:spPr>
          <a:xfrm rot="0">
            <a:off x="2472069" y="570273"/>
            <a:ext cx="15750406" cy="673380"/>
          </a:xfrm>
          <a:prstGeom prst="rect">
            <a:avLst/>
          </a:prstGeom>
        </p:spPr>
        <p:txBody>
          <a:bodyPr anchor="t" rtlCol="false" tIns="0" lIns="0" bIns="0" rIns="0">
            <a:spAutoFit/>
          </a:bodyPr>
          <a:lstStyle/>
          <a:p>
            <a:pPr algn="l" marL="0" indent="0" lvl="0">
              <a:lnSpc>
                <a:spcPts val="5409"/>
              </a:lnSpc>
              <a:spcBef>
                <a:spcPct val="0"/>
              </a:spcBef>
            </a:pPr>
            <a:r>
              <a:rPr lang="en-US" sz="3863">
                <a:solidFill>
                  <a:srgbClr val="FFFFFF"/>
                </a:solidFill>
                <a:latin typeface="HK Modular"/>
                <a:ea typeface="HK Modular"/>
                <a:cs typeface="HK Modular"/>
                <a:sym typeface="HK Modular"/>
              </a:rPr>
              <a:t>Funções do diagrama de Sequência</a:t>
            </a:r>
          </a:p>
        </p:txBody>
      </p:sp>
      <p:sp>
        <p:nvSpPr>
          <p:cNvPr name="TextBox 9" id="9"/>
          <p:cNvSpPr txBox="true"/>
          <p:nvPr/>
        </p:nvSpPr>
        <p:spPr>
          <a:xfrm rot="0">
            <a:off x="12243181" y="7457034"/>
            <a:ext cx="5857553" cy="1620845"/>
          </a:xfrm>
          <a:prstGeom prst="rect">
            <a:avLst/>
          </a:prstGeom>
        </p:spPr>
        <p:txBody>
          <a:bodyPr anchor="t" rtlCol="false" tIns="0" lIns="0" bIns="0" rIns="0">
            <a:spAutoFit/>
          </a:bodyPr>
          <a:lstStyle/>
          <a:p>
            <a:pPr algn="ctr">
              <a:lnSpc>
                <a:spcPts val="4418"/>
              </a:lnSpc>
              <a:spcBef>
                <a:spcPct val="0"/>
              </a:spcBef>
            </a:pPr>
            <a:r>
              <a:rPr lang="en-US" b="true" sz="2630" spc="184">
                <a:solidFill>
                  <a:srgbClr val="FFFFFF"/>
                </a:solidFill>
                <a:latin typeface="HK Modular"/>
                <a:ea typeface="HK Modular"/>
                <a:cs typeface="HK Modular"/>
                <a:sym typeface="HK Modular"/>
              </a:rPr>
              <a:t>Mostrar a ordem cronológica das mensagens</a:t>
            </a:r>
          </a:p>
        </p:txBody>
      </p:sp>
      <p:sp>
        <p:nvSpPr>
          <p:cNvPr name="TextBox 10" id="10"/>
          <p:cNvSpPr txBox="true"/>
          <p:nvPr/>
        </p:nvSpPr>
        <p:spPr>
          <a:xfrm rot="0">
            <a:off x="12372531" y="2344790"/>
            <a:ext cx="5255135" cy="1620845"/>
          </a:xfrm>
          <a:prstGeom prst="rect">
            <a:avLst/>
          </a:prstGeom>
        </p:spPr>
        <p:txBody>
          <a:bodyPr anchor="t" rtlCol="false" tIns="0" lIns="0" bIns="0" rIns="0">
            <a:spAutoFit/>
          </a:bodyPr>
          <a:lstStyle/>
          <a:p>
            <a:pPr algn="ctr">
              <a:lnSpc>
                <a:spcPts val="4418"/>
              </a:lnSpc>
              <a:spcBef>
                <a:spcPct val="0"/>
              </a:spcBef>
            </a:pPr>
            <a:r>
              <a:rPr lang="en-US" b="true" sz="2630" spc="184">
                <a:solidFill>
                  <a:srgbClr val="FFFFFF"/>
                </a:solidFill>
                <a:latin typeface="HK Modular"/>
                <a:ea typeface="HK Modular"/>
                <a:cs typeface="HK Modular"/>
                <a:sym typeface="HK Modular"/>
              </a:rPr>
              <a:t>Representar Interações Dinâmicas</a:t>
            </a:r>
          </a:p>
        </p:txBody>
      </p:sp>
      <p:sp>
        <p:nvSpPr>
          <p:cNvPr name="TextBox 11" id="11"/>
          <p:cNvSpPr txBox="true"/>
          <p:nvPr/>
        </p:nvSpPr>
        <p:spPr>
          <a:xfrm rot="0">
            <a:off x="17505742" y="9438647"/>
            <a:ext cx="462260"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50</a:t>
            </a:r>
          </a:p>
        </p:txBody>
      </p:sp>
    </p:spTree>
  </p:cSld>
  <p:clrMapOvr>
    <a:masterClrMapping/>
  </p:clrMapOvr>
  <p:transition spd="slow">
    <p:push dir="l"/>
  </p:transition>
</p:sld>
</file>

<file path=ppt/slides/slide5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29665" y="3137749"/>
            <a:ext cx="14592546" cy="5526927"/>
          </a:xfrm>
          <a:custGeom>
            <a:avLst/>
            <a:gdLst/>
            <a:ahLst/>
            <a:cxnLst/>
            <a:rect r="r" b="b" t="t" l="l"/>
            <a:pathLst>
              <a:path h="5526927" w="14592546">
                <a:moveTo>
                  <a:pt x="0" y="0"/>
                </a:moveTo>
                <a:lnTo>
                  <a:pt x="14592547" y="0"/>
                </a:lnTo>
                <a:lnTo>
                  <a:pt x="14592547" y="5526927"/>
                </a:lnTo>
                <a:lnTo>
                  <a:pt x="0" y="5526927"/>
                </a:lnTo>
                <a:lnTo>
                  <a:pt x="0" y="0"/>
                </a:lnTo>
                <a:close/>
              </a:path>
            </a:pathLst>
          </a:custGeom>
          <a:blipFill>
            <a:blip r:embed="rId2"/>
            <a:stretch>
              <a:fillRect l="0" t="0" r="0" b="0"/>
            </a:stretch>
          </a:blipFill>
        </p:spPr>
      </p:sp>
      <p:sp>
        <p:nvSpPr>
          <p:cNvPr name="Freeform 3" id="3"/>
          <p:cNvSpPr/>
          <p:nvPr/>
        </p:nvSpPr>
        <p:spPr>
          <a:xfrm flipH="false" flipV="true" rot="0">
            <a:off x="13072275" y="6975906"/>
            <a:ext cx="4882183" cy="2148161"/>
          </a:xfrm>
          <a:custGeom>
            <a:avLst/>
            <a:gdLst/>
            <a:ahLst/>
            <a:cxnLst/>
            <a:rect r="r" b="b" t="t" l="l"/>
            <a:pathLst>
              <a:path h="2148161" w="4882183">
                <a:moveTo>
                  <a:pt x="0" y="2148161"/>
                </a:moveTo>
                <a:lnTo>
                  <a:pt x="4882184" y="2148161"/>
                </a:lnTo>
                <a:lnTo>
                  <a:pt x="4882184" y="0"/>
                </a:lnTo>
                <a:lnTo>
                  <a:pt x="0" y="0"/>
                </a:lnTo>
                <a:lnTo>
                  <a:pt x="0" y="214816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967087" y="7935687"/>
            <a:ext cx="2571620" cy="467558"/>
          </a:xfrm>
          <a:prstGeom prst="rect">
            <a:avLst/>
          </a:prstGeom>
        </p:spPr>
        <p:txBody>
          <a:bodyPr anchor="t" rtlCol="false" tIns="0" lIns="0" bIns="0" rIns="0">
            <a:spAutoFit/>
          </a:bodyPr>
          <a:lstStyle/>
          <a:p>
            <a:pPr algn="ctr">
              <a:lnSpc>
                <a:spcPts val="3914"/>
              </a:lnSpc>
              <a:spcBef>
                <a:spcPct val="0"/>
              </a:spcBef>
            </a:pPr>
            <a:r>
              <a:rPr lang="en-US" sz="2330" spc="163">
                <a:solidFill>
                  <a:srgbClr val="FEFFFF"/>
                </a:solidFill>
                <a:latin typeface="HK Modular"/>
                <a:ea typeface="HK Modular"/>
                <a:cs typeface="HK Modular"/>
                <a:sym typeface="HK Modular"/>
              </a:rPr>
              <a:t>Mensagens</a:t>
            </a:r>
          </a:p>
        </p:txBody>
      </p:sp>
      <p:sp>
        <p:nvSpPr>
          <p:cNvPr name="Freeform 5" id="5"/>
          <p:cNvSpPr/>
          <p:nvPr/>
        </p:nvSpPr>
        <p:spPr>
          <a:xfrm flipH="false" flipV="false" rot="0">
            <a:off x="13282740" y="3975420"/>
            <a:ext cx="4864980" cy="1552739"/>
          </a:xfrm>
          <a:custGeom>
            <a:avLst/>
            <a:gdLst/>
            <a:ahLst/>
            <a:cxnLst/>
            <a:rect r="r" b="b" t="t" l="l"/>
            <a:pathLst>
              <a:path h="1552739" w="4864980">
                <a:moveTo>
                  <a:pt x="0" y="0"/>
                </a:moveTo>
                <a:lnTo>
                  <a:pt x="4864980" y="0"/>
                </a:lnTo>
                <a:lnTo>
                  <a:pt x="4864980" y="1552740"/>
                </a:lnTo>
                <a:lnTo>
                  <a:pt x="0" y="15527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23706" y="2479842"/>
            <a:ext cx="4122655" cy="1315814"/>
          </a:xfrm>
          <a:custGeom>
            <a:avLst/>
            <a:gdLst/>
            <a:ahLst/>
            <a:cxnLst/>
            <a:rect r="r" b="b" t="t" l="l"/>
            <a:pathLst>
              <a:path h="1315814" w="4122655">
                <a:moveTo>
                  <a:pt x="0" y="0"/>
                </a:moveTo>
                <a:lnTo>
                  <a:pt x="4122654" y="0"/>
                </a:lnTo>
                <a:lnTo>
                  <a:pt x="4122654" y="1315814"/>
                </a:lnTo>
                <a:lnTo>
                  <a:pt x="0" y="1315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1555578">
            <a:off x="11416750" y="3161580"/>
            <a:ext cx="2091915" cy="527337"/>
          </a:xfrm>
          <a:custGeom>
            <a:avLst/>
            <a:gdLst/>
            <a:ahLst/>
            <a:cxnLst/>
            <a:rect r="r" b="b" t="t" l="l"/>
            <a:pathLst>
              <a:path h="527337" w="2091915">
                <a:moveTo>
                  <a:pt x="0" y="0"/>
                </a:moveTo>
                <a:lnTo>
                  <a:pt x="2091915" y="0"/>
                </a:lnTo>
                <a:lnTo>
                  <a:pt x="2091915" y="527337"/>
                </a:lnTo>
                <a:lnTo>
                  <a:pt x="0" y="5273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2767481" y="2155809"/>
            <a:ext cx="4399213" cy="1009986"/>
          </a:xfrm>
          <a:custGeom>
            <a:avLst/>
            <a:gdLst/>
            <a:ahLst/>
            <a:cxnLst/>
            <a:rect r="r" b="b" t="t" l="l"/>
            <a:pathLst>
              <a:path h="1009986" w="4399213">
                <a:moveTo>
                  <a:pt x="0" y="0"/>
                </a:moveTo>
                <a:lnTo>
                  <a:pt x="4399213" y="0"/>
                </a:lnTo>
                <a:lnTo>
                  <a:pt x="4399213" y="1009986"/>
                </a:lnTo>
                <a:lnTo>
                  <a:pt x="0" y="10099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11"/>
            <a:stretch>
              <a:fillRect l="-2752" t="0" r="-2752" b="0"/>
            </a:stretch>
          </a:blipFill>
        </p:spPr>
      </p:sp>
      <p:sp>
        <p:nvSpPr>
          <p:cNvPr name="TextBox 10" id="10"/>
          <p:cNvSpPr txBox="true"/>
          <p:nvPr/>
        </p:nvSpPr>
        <p:spPr>
          <a:xfrm rot="0">
            <a:off x="2248912" y="2546502"/>
            <a:ext cx="2064925" cy="467558"/>
          </a:xfrm>
          <a:prstGeom prst="rect">
            <a:avLst/>
          </a:prstGeom>
        </p:spPr>
        <p:txBody>
          <a:bodyPr anchor="t" rtlCol="false" tIns="0" lIns="0" bIns="0" rIns="0">
            <a:spAutoFit/>
          </a:bodyPr>
          <a:lstStyle/>
          <a:p>
            <a:pPr algn="ctr" marL="0" indent="0" lvl="0">
              <a:lnSpc>
                <a:spcPts val="3914"/>
              </a:lnSpc>
              <a:spcBef>
                <a:spcPct val="0"/>
              </a:spcBef>
            </a:pPr>
            <a:r>
              <a:rPr lang="en-US" b="true" sz="2330" spc="163" strike="noStrike" u="none">
                <a:solidFill>
                  <a:srgbClr val="FEFFFF"/>
                </a:solidFill>
                <a:latin typeface="HK Modular"/>
                <a:ea typeface="HK Modular"/>
                <a:cs typeface="HK Modular"/>
                <a:sym typeface="HK Modular"/>
              </a:rPr>
              <a:t>Atores</a:t>
            </a:r>
          </a:p>
        </p:txBody>
      </p:sp>
      <p:sp>
        <p:nvSpPr>
          <p:cNvPr name="TextBox 11" id="11"/>
          <p:cNvSpPr txBox="true"/>
          <p:nvPr/>
        </p:nvSpPr>
        <p:spPr>
          <a:xfrm rot="0">
            <a:off x="1915797" y="890812"/>
            <a:ext cx="15750406" cy="673380"/>
          </a:xfrm>
          <a:prstGeom prst="rect">
            <a:avLst/>
          </a:prstGeom>
        </p:spPr>
        <p:txBody>
          <a:bodyPr anchor="t" rtlCol="false" tIns="0" lIns="0" bIns="0" rIns="0">
            <a:spAutoFit/>
          </a:bodyPr>
          <a:lstStyle/>
          <a:p>
            <a:pPr algn="l" marL="0" indent="0" lvl="0">
              <a:lnSpc>
                <a:spcPts val="5409"/>
              </a:lnSpc>
              <a:spcBef>
                <a:spcPct val="0"/>
              </a:spcBef>
            </a:pPr>
            <a:r>
              <a:rPr lang="en-US" sz="3863">
                <a:solidFill>
                  <a:srgbClr val="FFFFFF"/>
                </a:solidFill>
                <a:latin typeface="HK Modular"/>
                <a:ea typeface="HK Modular"/>
                <a:cs typeface="HK Modular"/>
                <a:sym typeface="HK Modular"/>
              </a:rPr>
              <a:t>Componentes essenciais da sequência</a:t>
            </a:r>
          </a:p>
        </p:txBody>
      </p:sp>
      <p:sp>
        <p:nvSpPr>
          <p:cNvPr name="TextBox 12" id="12"/>
          <p:cNvSpPr txBox="true"/>
          <p:nvPr/>
        </p:nvSpPr>
        <p:spPr>
          <a:xfrm rot="0">
            <a:off x="13934625" y="2263250"/>
            <a:ext cx="2064925" cy="467558"/>
          </a:xfrm>
          <a:prstGeom prst="rect">
            <a:avLst/>
          </a:prstGeom>
        </p:spPr>
        <p:txBody>
          <a:bodyPr anchor="t" rtlCol="false" tIns="0" lIns="0" bIns="0" rIns="0">
            <a:spAutoFit/>
          </a:bodyPr>
          <a:lstStyle/>
          <a:p>
            <a:pPr algn="ctr">
              <a:lnSpc>
                <a:spcPts val="3914"/>
              </a:lnSpc>
              <a:spcBef>
                <a:spcPct val="0"/>
              </a:spcBef>
            </a:pPr>
            <a:r>
              <a:rPr lang="en-US" sz="2330" spc="163">
                <a:solidFill>
                  <a:srgbClr val="FEFFFF"/>
                </a:solidFill>
                <a:latin typeface="HK Modular"/>
                <a:ea typeface="HK Modular"/>
                <a:cs typeface="HK Modular"/>
                <a:sym typeface="HK Modular"/>
              </a:rPr>
              <a:t>Objetos</a:t>
            </a:r>
          </a:p>
        </p:txBody>
      </p:sp>
      <p:sp>
        <p:nvSpPr>
          <p:cNvPr name="TextBox 13" id="13"/>
          <p:cNvSpPr txBox="true"/>
          <p:nvPr/>
        </p:nvSpPr>
        <p:spPr>
          <a:xfrm rot="0">
            <a:off x="14600982" y="4160223"/>
            <a:ext cx="3546738" cy="467558"/>
          </a:xfrm>
          <a:prstGeom prst="rect">
            <a:avLst/>
          </a:prstGeom>
        </p:spPr>
        <p:txBody>
          <a:bodyPr anchor="t" rtlCol="false" tIns="0" lIns="0" bIns="0" rIns="0">
            <a:spAutoFit/>
          </a:bodyPr>
          <a:lstStyle/>
          <a:p>
            <a:pPr algn="ctr">
              <a:lnSpc>
                <a:spcPts val="3914"/>
              </a:lnSpc>
              <a:spcBef>
                <a:spcPct val="0"/>
              </a:spcBef>
            </a:pPr>
            <a:r>
              <a:rPr lang="en-US" sz="2330" spc="163">
                <a:solidFill>
                  <a:srgbClr val="FEFFFF"/>
                </a:solidFill>
                <a:latin typeface="HK Modular"/>
                <a:ea typeface="HK Modular"/>
                <a:cs typeface="HK Modular"/>
                <a:sym typeface="HK Modular"/>
              </a:rPr>
              <a:t>Linha de vida</a:t>
            </a:r>
          </a:p>
        </p:txBody>
      </p:sp>
      <p:sp>
        <p:nvSpPr>
          <p:cNvPr name="TextBox 14" id="14"/>
          <p:cNvSpPr txBox="true"/>
          <p:nvPr/>
        </p:nvSpPr>
        <p:spPr>
          <a:xfrm rot="0">
            <a:off x="17541088" y="9438647"/>
            <a:ext cx="391567"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51</a:t>
            </a:r>
          </a:p>
        </p:txBody>
      </p:sp>
    </p:spTree>
  </p:cSld>
  <p:clrMapOvr>
    <a:masterClrMapping/>
  </p:clrMapOvr>
  <p:transition spd="slow">
    <p:push dir="l"/>
  </p:transition>
</p:sld>
</file>

<file path=ppt/slides/slide5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a:off x="582998" y="3849092"/>
            <a:ext cx="3691541" cy="0"/>
          </a:xfrm>
          <a:prstGeom prst="line">
            <a:avLst/>
          </a:prstGeom>
          <a:ln cap="flat" w="57150">
            <a:solidFill>
              <a:srgbClr val="01FFFF"/>
            </a:solidFill>
            <a:prstDash val="solid"/>
            <a:headEnd type="none" len="sm" w="sm"/>
            <a:tailEnd type="arrow" len="sm" w="med"/>
          </a:ln>
        </p:spPr>
      </p:sp>
      <p:sp>
        <p:nvSpPr>
          <p:cNvPr name="AutoShape 3" id="3"/>
          <p:cNvSpPr/>
          <p:nvPr/>
        </p:nvSpPr>
        <p:spPr>
          <a:xfrm>
            <a:off x="582998" y="4622602"/>
            <a:ext cx="3691541" cy="0"/>
          </a:xfrm>
          <a:prstGeom prst="line">
            <a:avLst/>
          </a:prstGeom>
          <a:ln cap="flat" w="57150">
            <a:solidFill>
              <a:srgbClr val="01FFFF"/>
            </a:solidFill>
            <a:prstDash val="sysDash"/>
            <a:headEnd type="arrow" len="sm" w="med"/>
            <a:tailEnd type="none" len="sm" w="sm"/>
          </a:ln>
        </p:spPr>
      </p:sp>
      <p:sp>
        <p:nvSpPr>
          <p:cNvPr name="TextBox 4" id="4"/>
          <p:cNvSpPr txBox="true"/>
          <p:nvPr/>
        </p:nvSpPr>
        <p:spPr>
          <a:xfrm rot="0">
            <a:off x="4708167" y="3558163"/>
            <a:ext cx="3546738" cy="467558"/>
          </a:xfrm>
          <a:prstGeom prst="rect">
            <a:avLst/>
          </a:prstGeom>
        </p:spPr>
        <p:txBody>
          <a:bodyPr anchor="t" rtlCol="false" tIns="0" lIns="0" bIns="0" rIns="0">
            <a:spAutoFit/>
          </a:bodyPr>
          <a:lstStyle/>
          <a:p>
            <a:pPr algn="ctr">
              <a:lnSpc>
                <a:spcPts val="3914"/>
              </a:lnSpc>
              <a:spcBef>
                <a:spcPct val="0"/>
              </a:spcBef>
            </a:pPr>
            <a:r>
              <a:rPr lang="en-US" sz="2330" spc="163">
                <a:solidFill>
                  <a:srgbClr val="FEFFFF"/>
                </a:solidFill>
                <a:latin typeface="HK Modular"/>
                <a:ea typeface="HK Modular"/>
                <a:cs typeface="HK Modular"/>
                <a:sym typeface="HK Modular"/>
              </a:rPr>
              <a:t>Pedidos</a:t>
            </a:r>
          </a:p>
        </p:txBody>
      </p:sp>
      <p:sp>
        <p:nvSpPr>
          <p:cNvPr name="TextBox 5" id="5"/>
          <p:cNvSpPr txBox="true"/>
          <p:nvPr/>
        </p:nvSpPr>
        <p:spPr>
          <a:xfrm rot="0">
            <a:off x="4708167" y="4331673"/>
            <a:ext cx="3546738" cy="467558"/>
          </a:xfrm>
          <a:prstGeom prst="rect">
            <a:avLst/>
          </a:prstGeom>
        </p:spPr>
        <p:txBody>
          <a:bodyPr anchor="t" rtlCol="false" tIns="0" lIns="0" bIns="0" rIns="0">
            <a:spAutoFit/>
          </a:bodyPr>
          <a:lstStyle/>
          <a:p>
            <a:pPr algn="ctr">
              <a:lnSpc>
                <a:spcPts val="3914"/>
              </a:lnSpc>
              <a:spcBef>
                <a:spcPct val="0"/>
              </a:spcBef>
            </a:pPr>
            <a:r>
              <a:rPr lang="en-US" sz="2330" spc="163">
                <a:solidFill>
                  <a:srgbClr val="FEFFFF"/>
                </a:solidFill>
                <a:latin typeface="HK Modular"/>
                <a:ea typeface="HK Modular"/>
                <a:cs typeface="HK Modular"/>
                <a:sym typeface="HK Modular"/>
              </a:rPr>
              <a:t>Respostas</a:t>
            </a:r>
          </a:p>
        </p:txBody>
      </p:sp>
      <p:sp>
        <p:nvSpPr>
          <p:cNvPr name="AutoShape 6" id="6"/>
          <p:cNvSpPr/>
          <p:nvPr/>
        </p:nvSpPr>
        <p:spPr>
          <a:xfrm flipV="true">
            <a:off x="10622904" y="3473157"/>
            <a:ext cx="0" cy="3691541"/>
          </a:xfrm>
          <a:prstGeom prst="line">
            <a:avLst/>
          </a:prstGeom>
          <a:ln cap="flat" w="57150">
            <a:solidFill>
              <a:srgbClr val="01FFFF"/>
            </a:solidFill>
            <a:prstDash val="sysDash"/>
            <a:headEnd type="none" len="sm" w="sm"/>
            <a:tailEnd type="none" len="sm" w="sm"/>
          </a:ln>
        </p:spPr>
      </p:sp>
      <p:sp>
        <p:nvSpPr>
          <p:cNvPr name="AutoShape 7" id="7"/>
          <p:cNvSpPr/>
          <p:nvPr/>
        </p:nvSpPr>
        <p:spPr>
          <a:xfrm flipH="true" flipV="true">
            <a:off x="8254905" y="2172959"/>
            <a:ext cx="0" cy="7085341"/>
          </a:xfrm>
          <a:prstGeom prst="line">
            <a:avLst/>
          </a:prstGeom>
          <a:ln cap="flat" w="57150">
            <a:solidFill>
              <a:srgbClr val="01FFFF"/>
            </a:solidFill>
            <a:prstDash val="solid"/>
            <a:headEnd type="none" len="sm" w="sm"/>
            <a:tailEnd type="none" len="sm" w="sm"/>
          </a:ln>
        </p:spPr>
      </p:sp>
      <p:sp>
        <p:nvSpPr>
          <p:cNvPr name="AutoShape 8" id="8"/>
          <p:cNvSpPr/>
          <p:nvPr/>
        </p:nvSpPr>
        <p:spPr>
          <a:xfrm flipV="true">
            <a:off x="13923747" y="3297729"/>
            <a:ext cx="0" cy="3691541"/>
          </a:xfrm>
          <a:prstGeom prst="line">
            <a:avLst/>
          </a:prstGeom>
          <a:ln cap="flat" w="57150">
            <a:solidFill>
              <a:srgbClr val="01FFFF"/>
            </a:solidFill>
            <a:prstDash val="sysDash"/>
            <a:headEnd type="none" len="sm" w="sm"/>
            <a:tailEnd type="none" len="sm" w="sm"/>
          </a:ln>
        </p:spPr>
      </p:sp>
      <p:grpSp>
        <p:nvGrpSpPr>
          <p:cNvPr name="Group 9" id="9"/>
          <p:cNvGrpSpPr/>
          <p:nvPr/>
        </p:nvGrpSpPr>
        <p:grpSpPr>
          <a:xfrm rot="0">
            <a:off x="13812639" y="3845625"/>
            <a:ext cx="222218" cy="2595750"/>
            <a:chOff x="0" y="0"/>
            <a:chExt cx="58526" cy="683654"/>
          </a:xfrm>
        </p:grpSpPr>
        <p:sp>
          <p:nvSpPr>
            <p:cNvPr name="Freeform 10" id="10"/>
            <p:cNvSpPr/>
            <p:nvPr/>
          </p:nvSpPr>
          <p:spPr>
            <a:xfrm flipH="false" flipV="false" rot="0">
              <a:off x="0" y="0"/>
              <a:ext cx="58526" cy="683654"/>
            </a:xfrm>
            <a:custGeom>
              <a:avLst/>
              <a:gdLst/>
              <a:ahLst/>
              <a:cxnLst/>
              <a:rect r="r" b="b" t="t" l="l"/>
              <a:pathLst>
                <a:path h="683654" w="58526">
                  <a:moveTo>
                    <a:pt x="0" y="0"/>
                  </a:moveTo>
                  <a:lnTo>
                    <a:pt x="58526" y="0"/>
                  </a:lnTo>
                  <a:lnTo>
                    <a:pt x="58526" y="683654"/>
                  </a:lnTo>
                  <a:lnTo>
                    <a:pt x="0" y="683654"/>
                  </a:lnTo>
                  <a:close/>
                </a:path>
              </a:pathLst>
            </a:custGeom>
            <a:solidFill>
              <a:srgbClr val="00E2EA"/>
            </a:solidFill>
          </p:spPr>
        </p:sp>
        <p:sp>
          <p:nvSpPr>
            <p:cNvPr name="TextBox 11" id="11"/>
            <p:cNvSpPr txBox="true"/>
            <p:nvPr/>
          </p:nvSpPr>
          <p:spPr>
            <a:xfrm>
              <a:off x="0" y="-114300"/>
              <a:ext cx="58526" cy="797954"/>
            </a:xfrm>
            <a:prstGeom prst="rect">
              <a:avLst/>
            </a:prstGeom>
          </p:spPr>
          <p:txBody>
            <a:bodyPr anchor="ctr" rtlCol="false" tIns="50800" lIns="50800" bIns="50800" rIns="50800"/>
            <a:lstStyle/>
            <a:p>
              <a:pPr algn="ctr">
                <a:lnSpc>
                  <a:spcPts val="3914"/>
                </a:lnSpc>
              </a:pPr>
            </a:p>
          </p:txBody>
        </p:sp>
      </p:grpSp>
      <p:sp>
        <p:nvSpPr>
          <p:cNvPr name="TextBox 12" id="12"/>
          <p:cNvSpPr txBox="true"/>
          <p:nvPr/>
        </p:nvSpPr>
        <p:spPr>
          <a:xfrm rot="0">
            <a:off x="2053725" y="649148"/>
            <a:ext cx="15750406" cy="673380"/>
          </a:xfrm>
          <a:prstGeom prst="rect">
            <a:avLst/>
          </a:prstGeom>
        </p:spPr>
        <p:txBody>
          <a:bodyPr anchor="t" rtlCol="false" tIns="0" lIns="0" bIns="0" rIns="0">
            <a:spAutoFit/>
          </a:bodyPr>
          <a:lstStyle/>
          <a:p>
            <a:pPr algn="l" marL="0" indent="0" lvl="0">
              <a:lnSpc>
                <a:spcPts val="5409"/>
              </a:lnSpc>
              <a:spcBef>
                <a:spcPct val="0"/>
              </a:spcBef>
            </a:pPr>
            <a:r>
              <a:rPr lang="en-US" sz="3863">
                <a:solidFill>
                  <a:srgbClr val="FFFFFF"/>
                </a:solidFill>
                <a:latin typeface="HK Modular"/>
                <a:ea typeface="HK Modular"/>
                <a:cs typeface="HK Modular"/>
                <a:sym typeface="HK Modular"/>
              </a:rPr>
              <a:t>Tipos de mensagens e linhas de vida</a:t>
            </a:r>
          </a:p>
        </p:txBody>
      </p:sp>
      <p:sp>
        <p:nvSpPr>
          <p:cNvPr name="TextBox 13" id="13"/>
          <p:cNvSpPr txBox="true"/>
          <p:nvPr/>
        </p:nvSpPr>
        <p:spPr>
          <a:xfrm rot="0">
            <a:off x="8849534" y="7469499"/>
            <a:ext cx="3546738" cy="467558"/>
          </a:xfrm>
          <a:prstGeom prst="rect">
            <a:avLst/>
          </a:prstGeom>
        </p:spPr>
        <p:txBody>
          <a:bodyPr anchor="t" rtlCol="false" tIns="0" lIns="0" bIns="0" rIns="0">
            <a:spAutoFit/>
          </a:bodyPr>
          <a:lstStyle/>
          <a:p>
            <a:pPr algn="ctr">
              <a:lnSpc>
                <a:spcPts val="3914"/>
              </a:lnSpc>
              <a:spcBef>
                <a:spcPct val="0"/>
              </a:spcBef>
            </a:pPr>
            <a:r>
              <a:rPr lang="en-US" sz="2330" spc="163">
                <a:solidFill>
                  <a:srgbClr val="FEFFFF"/>
                </a:solidFill>
                <a:latin typeface="HK Modular"/>
                <a:ea typeface="HK Modular"/>
                <a:cs typeface="HK Modular"/>
                <a:sym typeface="HK Modular"/>
              </a:rPr>
              <a:t>Ator/Objeto</a:t>
            </a:r>
          </a:p>
        </p:txBody>
      </p:sp>
      <p:sp>
        <p:nvSpPr>
          <p:cNvPr name="TextBox 14" id="14"/>
          <p:cNvSpPr txBox="true"/>
          <p:nvPr/>
        </p:nvSpPr>
        <p:spPr>
          <a:xfrm rot="0">
            <a:off x="12172862" y="7469499"/>
            <a:ext cx="3546738" cy="467558"/>
          </a:xfrm>
          <a:prstGeom prst="rect">
            <a:avLst/>
          </a:prstGeom>
        </p:spPr>
        <p:txBody>
          <a:bodyPr anchor="t" rtlCol="false" tIns="0" lIns="0" bIns="0" rIns="0">
            <a:spAutoFit/>
          </a:bodyPr>
          <a:lstStyle/>
          <a:p>
            <a:pPr algn="ctr">
              <a:lnSpc>
                <a:spcPts val="3914"/>
              </a:lnSpc>
              <a:spcBef>
                <a:spcPct val="0"/>
              </a:spcBef>
            </a:pPr>
            <a:r>
              <a:rPr lang="en-US" sz="2330" spc="163">
                <a:solidFill>
                  <a:srgbClr val="FEFFFF"/>
                </a:solidFill>
                <a:latin typeface="HK Modular"/>
                <a:ea typeface="HK Modular"/>
                <a:cs typeface="HK Modular"/>
                <a:sym typeface="HK Modular"/>
              </a:rPr>
              <a:t>Ativação</a:t>
            </a:r>
          </a:p>
        </p:txBody>
      </p:sp>
      <p:sp>
        <p:nvSpPr>
          <p:cNvPr name="AutoShape 15" id="15"/>
          <p:cNvSpPr/>
          <p:nvPr/>
        </p:nvSpPr>
        <p:spPr>
          <a:xfrm flipV="true">
            <a:off x="2240270" y="5143841"/>
            <a:ext cx="28575" cy="2393666"/>
          </a:xfrm>
          <a:prstGeom prst="line">
            <a:avLst/>
          </a:prstGeom>
          <a:ln cap="flat" w="57150">
            <a:solidFill>
              <a:srgbClr val="01FFFF"/>
            </a:solidFill>
            <a:prstDash val="sysDash"/>
            <a:headEnd type="none" len="sm" w="sm"/>
            <a:tailEnd type="none" len="sm" w="sm"/>
          </a:ln>
        </p:spPr>
      </p:sp>
      <p:sp>
        <p:nvSpPr>
          <p:cNvPr name="AutoShape 16" id="16"/>
          <p:cNvSpPr/>
          <p:nvPr/>
        </p:nvSpPr>
        <p:spPr>
          <a:xfrm flipV="true">
            <a:off x="1692919" y="7624554"/>
            <a:ext cx="1094701" cy="923730"/>
          </a:xfrm>
          <a:prstGeom prst="line">
            <a:avLst/>
          </a:prstGeom>
          <a:ln cap="flat" w="76200">
            <a:solidFill>
              <a:srgbClr val="00E2EA"/>
            </a:solidFill>
            <a:prstDash val="solid"/>
            <a:headEnd type="none" len="sm" w="sm"/>
            <a:tailEnd type="none" len="sm" w="sm"/>
          </a:ln>
        </p:spPr>
      </p:sp>
      <p:sp>
        <p:nvSpPr>
          <p:cNvPr name="AutoShape 17" id="17"/>
          <p:cNvSpPr/>
          <p:nvPr/>
        </p:nvSpPr>
        <p:spPr>
          <a:xfrm flipH="true" flipV="true">
            <a:off x="1697457" y="7595435"/>
            <a:ext cx="1064449" cy="958434"/>
          </a:xfrm>
          <a:prstGeom prst="line">
            <a:avLst/>
          </a:prstGeom>
          <a:ln cap="flat" w="76200">
            <a:solidFill>
              <a:srgbClr val="00E2EA"/>
            </a:solidFill>
            <a:prstDash val="solid"/>
            <a:headEnd type="none" len="sm" w="sm"/>
            <a:tailEnd type="none" len="sm" w="sm"/>
          </a:ln>
        </p:spPr>
      </p:sp>
      <p:sp>
        <p:nvSpPr>
          <p:cNvPr name="TextBox 18" id="18"/>
          <p:cNvSpPr txBox="true"/>
          <p:nvPr/>
        </p:nvSpPr>
        <p:spPr>
          <a:xfrm rot="0">
            <a:off x="3127998" y="7822757"/>
            <a:ext cx="4233228" cy="467558"/>
          </a:xfrm>
          <a:prstGeom prst="rect">
            <a:avLst/>
          </a:prstGeom>
        </p:spPr>
        <p:txBody>
          <a:bodyPr anchor="t" rtlCol="false" tIns="0" lIns="0" bIns="0" rIns="0">
            <a:spAutoFit/>
          </a:bodyPr>
          <a:lstStyle/>
          <a:p>
            <a:pPr algn="ctr">
              <a:lnSpc>
                <a:spcPts val="3914"/>
              </a:lnSpc>
              <a:spcBef>
                <a:spcPct val="0"/>
              </a:spcBef>
            </a:pPr>
            <a:r>
              <a:rPr lang="en-US" sz="2330" spc="163">
                <a:solidFill>
                  <a:srgbClr val="FEFFFF"/>
                </a:solidFill>
                <a:latin typeface="HK Modular"/>
                <a:ea typeface="HK Modular"/>
                <a:cs typeface="HK Modular"/>
                <a:sym typeface="HK Modular"/>
              </a:rPr>
              <a:t>Deleção/Excluir</a:t>
            </a:r>
          </a:p>
        </p:txBody>
      </p:sp>
      <p:sp>
        <p:nvSpPr>
          <p:cNvPr name="TextBox 19" id="19"/>
          <p:cNvSpPr txBox="true"/>
          <p:nvPr/>
        </p:nvSpPr>
        <p:spPr>
          <a:xfrm rot="0">
            <a:off x="1697874" y="2288549"/>
            <a:ext cx="3546738" cy="467558"/>
          </a:xfrm>
          <a:prstGeom prst="rect">
            <a:avLst/>
          </a:prstGeom>
        </p:spPr>
        <p:txBody>
          <a:bodyPr anchor="t" rtlCol="false" tIns="0" lIns="0" bIns="0" rIns="0">
            <a:spAutoFit/>
          </a:bodyPr>
          <a:lstStyle/>
          <a:p>
            <a:pPr algn="ctr">
              <a:lnSpc>
                <a:spcPts val="3914"/>
              </a:lnSpc>
              <a:spcBef>
                <a:spcPct val="0"/>
              </a:spcBef>
            </a:pPr>
            <a:r>
              <a:rPr lang="en-US" sz="2330" spc="163">
                <a:solidFill>
                  <a:srgbClr val="FFFFFF"/>
                </a:solidFill>
                <a:latin typeface="HK Modular"/>
                <a:ea typeface="HK Modular"/>
                <a:cs typeface="HK Modular"/>
                <a:sym typeface="HK Modular"/>
              </a:rPr>
              <a:t>Mensagens</a:t>
            </a:r>
          </a:p>
        </p:txBody>
      </p:sp>
      <p:sp>
        <p:nvSpPr>
          <p:cNvPr name="TextBox 20" id="20"/>
          <p:cNvSpPr txBox="true"/>
          <p:nvPr/>
        </p:nvSpPr>
        <p:spPr>
          <a:xfrm rot="0">
            <a:off x="10774638" y="2239621"/>
            <a:ext cx="3546738" cy="467558"/>
          </a:xfrm>
          <a:prstGeom prst="rect">
            <a:avLst/>
          </a:prstGeom>
        </p:spPr>
        <p:txBody>
          <a:bodyPr anchor="t" rtlCol="false" tIns="0" lIns="0" bIns="0" rIns="0">
            <a:spAutoFit/>
          </a:bodyPr>
          <a:lstStyle/>
          <a:p>
            <a:pPr algn="ctr">
              <a:lnSpc>
                <a:spcPts val="3914"/>
              </a:lnSpc>
              <a:spcBef>
                <a:spcPct val="0"/>
              </a:spcBef>
            </a:pPr>
            <a:r>
              <a:rPr lang="en-US" sz="2330" spc="163">
                <a:solidFill>
                  <a:srgbClr val="FFFFFF"/>
                </a:solidFill>
                <a:latin typeface="HK Modular"/>
                <a:ea typeface="HK Modular"/>
                <a:cs typeface="HK Modular"/>
                <a:sym typeface="HK Modular"/>
              </a:rPr>
              <a:t>Linha de Vida</a:t>
            </a:r>
          </a:p>
        </p:txBody>
      </p:sp>
      <p:sp>
        <p:nvSpPr>
          <p:cNvPr name="Freeform 21" id="21"/>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TextBox 22" id="22"/>
          <p:cNvSpPr txBox="true"/>
          <p:nvPr/>
        </p:nvSpPr>
        <p:spPr>
          <a:xfrm rot="0">
            <a:off x="17516755" y="9438647"/>
            <a:ext cx="459284"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52</a:t>
            </a:r>
          </a:p>
        </p:txBody>
      </p:sp>
    </p:spTree>
  </p:cSld>
  <p:clrMapOvr>
    <a:masterClrMapping/>
  </p:clrMapOvr>
  <p:transition spd="slow">
    <p:push dir="l"/>
  </p:transition>
</p:sld>
</file>

<file path=ppt/slides/slide5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Freeform 3" id="3"/>
          <p:cNvSpPr/>
          <p:nvPr/>
        </p:nvSpPr>
        <p:spPr>
          <a:xfrm flipH="false" flipV="false" rot="0">
            <a:off x="215132" y="1685955"/>
            <a:ext cx="17909473" cy="6783213"/>
          </a:xfrm>
          <a:custGeom>
            <a:avLst/>
            <a:gdLst/>
            <a:ahLst/>
            <a:cxnLst/>
            <a:rect r="r" b="b" t="t" l="l"/>
            <a:pathLst>
              <a:path h="6783213" w="17909473">
                <a:moveTo>
                  <a:pt x="0" y="0"/>
                </a:moveTo>
                <a:lnTo>
                  <a:pt x="17909473" y="0"/>
                </a:lnTo>
                <a:lnTo>
                  <a:pt x="17909473" y="6783213"/>
                </a:lnTo>
                <a:lnTo>
                  <a:pt x="0" y="6783213"/>
                </a:lnTo>
                <a:lnTo>
                  <a:pt x="0" y="0"/>
                </a:lnTo>
                <a:close/>
              </a:path>
            </a:pathLst>
          </a:custGeom>
          <a:blipFill>
            <a:blip r:embed="rId3"/>
            <a:stretch>
              <a:fillRect l="0" t="0" r="0" b="0"/>
            </a:stretch>
          </a:blipFill>
        </p:spPr>
      </p:sp>
      <p:sp>
        <p:nvSpPr>
          <p:cNvPr name="Freeform 4" id="4"/>
          <p:cNvSpPr/>
          <p:nvPr/>
        </p:nvSpPr>
        <p:spPr>
          <a:xfrm flipH="false" flipV="false" rot="0">
            <a:off x="5674640" y="8700516"/>
            <a:ext cx="7315200" cy="557784"/>
          </a:xfrm>
          <a:custGeom>
            <a:avLst/>
            <a:gdLst/>
            <a:ahLst/>
            <a:cxnLst/>
            <a:rect r="r" b="b" t="t" l="l"/>
            <a:pathLst>
              <a:path h="557784" w="7315200">
                <a:moveTo>
                  <a:pt x="0" y="0"/>
                </a:moveTo>
                <a:lnTo>
                  <a:pt x="7315200" y="0"/>
                </a:lnTo>
                <a:lnTo>
                  <a:pt x="7315200" y="557784"/>
                </a:lnTo>
                <a:lnTo>
                  <a:pt x="0" y="55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505221" y="9438647"/>
            <a:ext cx="463302"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53</a:t>
            </a:r>
          </a:p>
        </p:txBody>
      </p:sp>
      <p:sp>
        <p:nvSpPr>
          <p:cNvPr name="TextBox 6" id="6"/>
          <p:cNvSpPr txBox="true"/>
          <p:nvPr/>
        </p:nvSpPr>
        <p:spPr>
          <a:xfrm rot="0">
            <a:off x="1144228" y="546751"/>
            <a:ext cx="16376025" cy="604800"/>
          </a:xfrm>
          <a:prstGeom prst="rect">
            <a:avLst/>
          </a:prstGeom>
        </p:spPr>
        <p:txBody>
          <a:bodyPr anchor="t" rtlCol="false" tIns="0" lIns="0" bIns="0" rIns="0">
            <a:spAutoFit/>
          </a:bodyPr>
          <a:lstStyle/>
          <a:p>
            <a:pPr algn="l" marL="0" indent="0" lvl="0">
              <a:lnSpc>
                <a:spcPts val="4989"/>
              </a:lnSpc>
              <a:spcBef>
                <a:spcPct val="0"/>
              </a:spcBef>
            </a:pPr>
            <a:r>
              <a:rPr lang="en-US" sz="3563">
                <a:solidFill>
                  <a:srgbClr val="FFFFFF"/>
                </a:solidFill>
                <a:latin typeface="HK Modular"/>
                <a:ea typeface="HK Modular"/>
                <a:cs typeface="HK Modular"/>
                <a:sym typeface="HK Modular"/>
              </a:rPr>
              <a:t>diagrama de Sequência - Mensagem no Whatsapp</a:t>
            </a:r>
          </a:p>
        </p:txBody>
      </p:sp>
    </p:spTree>
  </p:cSld>
  <p:clrMapOvr>
    <a:masterClrMapping/>
  </p:clrMapOvr>
  <p:transition spd="slow">
    <p:push dir="l"/>
  </p:transition>
</p:sld>
</file>

<file path=ppt/slides/slide5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Freeform 3" id="3"/>
          <p:cNvSpPr/>
          <p:nvPr/>
        </p:nvSpPr>
        <p:spPr>
          <a:xfrm flipH="false" flipV="false" rot="0">
            <a:off x="654697" y="1310337"/>
            <a:ext cx="16865704" cy="7947963"/>
          </a:xfrm>
          <a:custGeom>
            <a:avLst/>
            <a:gdLst/>
            <a:ahLst/>
            <a:cxnLst/>
            <a:rect r="r" b="b" t="t" l="l"/>
            <a:pathLst>
              <a:path h="7947963" w="16865704">
                <a:moveTo>
                  <a:pt x="0" y="0"/>
                </a:moveTo>
                <a:lnTo>
                  <a:pt x="16865704" y="0"/>
                </a:lnTo>
                <a:lnTo>
                  <a:pt x="16865704" y="7947963"/>
                </a:lnTo>
                <a:lnTo>
                  <a:pt x="0" y="7947963"/>
                </a:lnTo>
                <a:lnTo>
                  <a:pt x="0" y="0"/>
                </a:lnTo>
                <a:close/>
              </a:path>
            </a:pathLst>
          </a:custGeom>
          <a:blipFill>
            <a:blip r:embed="rId3"/>
            <a:stretch>
              <a:fillRect l="0" t="0" r="0" b="0"/>
            </a:stretch>
          </a:blipFill>
        </p:spPr>
      </p:sp>
      <p:sp>
        <p:nvSpPr>
          <p:cNvPr name="TextBox 4" id="4"/>
          <p:cNvSpPr txBox="true"/>
          <p:nvPr/>
        </p:nvSpPr>
        <p:spPr>
          <a:xfrm rot="0">
            <a:off x="17502914" y="9438647"/>
            <a:ext cx="467916"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54</a:t>
            </a:r>
          </a:p>
        </p:txBody>
      </p:sp>
      <p:sp>
        <p:nvSpPr>
          <p:cNvPr name="TextBox 5" id="5"/>
          <p:cNvSpPr txBox="true"/>
          <p:nvPr/>
        </p:nvSpPr>
        <p:spPr>
          <a:xfrm rot="0">
            <a:off x="113735" y="423900"/>
            <a:ext cx="18174265" cy="604800"/>
          </a:xfrm>
          <a:prstGeom prst="rect">
            <a:avLst/>
          </a:prstGeom>
        </p:spPr>
        <p:txBody>
          <a:bodyPr anchor="t" rtlCol="false" tIns="0" lIns="0" bIns="0" rIns="0">
            <a:spAutoFit/>
          </a:bodyPr>
          <a:lstStyle/>
          <a:p>
            <a:pPr algn="l" marL="0" indent="0" lvl="0">
              <a:lnSpc>
                <a:spcPts val="4989"/>
              </a:lnSpc>
              <a:spcBef>
                <a:spcPct val="0"/>
              </a:spcBef>
            </a:pPr>
            <a:r>
              <a:rPr lang="en-US" sz="3563">
                <a:solidFill>
                  <a:srgbClr val="FFFFFF"/>
                </a:solidFill>
                <a:latin typeface="HK Modular"/>
                <a:ea typeface="HK Modular"/>
                <a:cs typeface="HK Modular"/>
                <a:sym typeface="HK Modular"/>
              </a:rPr>
              <a:t>diagrama de Sequência - Messagem no telegram</a:t>
            </a:r>
          </a:p>
        </p:txBody>
      </p:sp>
      <p:sp>
        <p:nvSpPr>
          <p:cNvPr name="Freeform 6" id="6"/>
          <p:cNvSpPr/>
          <p:nvPr/>
        </p:nvSpPr>
        <p:spPr>
          <a:xfrm flipH="false" flipV="false" rot="0">
            <a:off x="5674640" y="9402960"/>
            <a:ext cx="7315200" cy="557784"/>
          </a:xfrm>
          <a:custGeom>
            <a:avLst/>
            <a:gdLst/>
            <a:ahLst/>
            <a:cxnLst/>
            <a:rect r="r" b="b" t="t" l="l"/>
            <a:pathLst>
              <a:path h="557784" w="7315200">
                <a:moveTo>
                  <a:pt x="0" y="0"/>
                </a:moveTo>
                <a:lnTo>
                  <a:pt x="7315200" y="0"/>
                </a:lnTo>
                <a:lnTo>
                  <a:pt x="7315200" y="557784"/>
                </a:lnTo>
                <a:lnTo>
                  <a:pt x="0" y="55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5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Freeform 3" id="3"/>
          <p:cNvSpPr/>
          <p:nvPr/>
        </p:nvSpPr>
        <p:spPr>
          <a:xfrm flipH="false" flipV="false" rot="0">
            <a:off x="361604" y="1540689"/>
            <a:ext cx="17712142" cy="7239838"/>
          </a:xfrm>
          <a:custGeom>
            <a:avLst/>
            <a:gdLst/>
            <a:ahLst/>
            <a:cxnLst/>
            <a:rect r="r" b="b" t="t" l="l"/>
            <a:pathLst>
              <a:path h="7239838" w="17712142">
                <a:moveTo>
                  <a:pt x="0" y="0"/>
                </a:moveTo>
                <a:lnTo>
                  <a:pt x="17712143" y="0"/>
                </a:lnTo>
                <a:lnTo>
                  <a:pt x="17712143" y="7239838"/>
                </a:lnTo>
                <a:lnTo>
                  <a:pt x="0" y="7239838"/>
                </a:lnTo>
                <a:lnTo>
                  <a:pt x="0" y="0"/>
                </a:lnTo>
                <a:close/>
              </a:path>
            </a:pathLst>
          </a:custGeom>
          <a:blipFill>
            <a:blip r:embed="rId3"/>
            <a:stretch>
              <a:fillRect l="0" t="0" r="0" b="0"/>
            </a:stretch>
          </a:blipFill>
        </p:spPr>
      </p:sp>
      <p:sp>
        <p:nvSpPr>
          <p:cNvPr name="TextBox 4" id="4"/>
          <p:cNvSpPr txBox="true"/>
          <p:nvPr/>
        </p:nvSpPr>
        <p:spPr>
          <a:xfrm rot="0">
            <a:off x="17503063" y="9438647"/>
            <a:ext cx="467618"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55</a:t>
            </a:r>
          </a:p>
        </p:txBody>
      </p:sp>
      <p:sp>
        <p:nvSpPr>
          <p:cNvPr name="TextBox 5" id="5"/>
          <p:cNvSpPr txBox="true"/>
          <p:nvPr/>
        </p:nvSpPr>
        <p:spPr>
          <a:xfrm rot="0">
            <a:off x="113735" y="423900"/>
            <a:ext cx="18174265" cy="604800"/>
          </a:xfrm>
          <a:prstGeom prst="rect">
            <a:avLst/>
          </a:prstGeom>
        </p:spPr>
        <p:txBody>
          <a:bodyPr anchor="t" rtlCol="false" tIns="0" lIns="0" bIns="0" rIns="0">
            <a:spAutoFit/>
          </a:bodyPr>
          <a:lstStyle/>
          <a:p>
            <a:pPr algn="l" marL="0" indent="0" lvl="0">
              <a:lnSpc>
                <a:spcPts val="4989"/>
              </a:lnSpc>
              <a:spcBef>
                <a:spcPct val="0"/>
              </a:spcBef>
            </a:pPr>
            <a:r>
              <a:rPr lang="en-US" sz="3563">
                <a:solidFill>
                  <a:srgbClr val="FFFFFF"/>
                </a:solidFill>
                <a:latin typeface="HK Modular"/>
                <a:ea typeface="HK Modular"/>
                <a:cs typeface="HK Modular"/>
                <a:sym typeface="HK Modular"/>
              </a:rPr>
              <a:t>diagrama de Sequência - Classificação de email</a:t>
            </a:r>
          </a:p>
        </p:txBody>
      </p:sp>
      <p:sp>
        <p:nvSpPr>
          <p:cNvPr name="Freeform 6" id="6"/>
          <p:cNvSpPr/>
          <p:nvPr/>
        </p:nvSpPr>
        <p:spPr>
          <a:xfrm flipH="false" flipV="false" rot="0">
            <a:off x="5560075" y="8845175"/>
            <a:ext cx="7315200" cy="557784"/>
          </a:xfrm>
          <a:custGeom>
            <a:avLst/>
            <a:gdLst/>
            <a:ahLst/>
            <a:cxnLst/>
            <a:rect r="r" b="b" t="t" l="l"/>
            <a:pathLst>
              <a:path h="557784" w="7315200">
                <a:moveTo>
                  <a:pt x="0" y="0"/>
                </a:moveTo>
                <a:lnTo>
                  <a:pt x="7315200" y="0"/>
                </a:lnTo>
                <a:lnTo>
                  <a:pt x="7315200" y="557784"/>
                </a:lnTo>
                <a:lnTo>
                  <a:pt x="0" y="55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5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Freeform 3" id="3"/>
          <p:cNvSpPr/>
          <p:nvPr/>
        </p:nvSpPr>
        <p:spPr>
          <a:xfrm flipH="false" flipV="false" rot="0">
            <a:off x="291423" y="1858233"/>
            <a:ext cx="17705154" cy="6241067"/>
          </a:xfrm>
          <a:custGeom>
            <a:avLst/>
            <a:gdLst/>
            <a:ahLst/>
            <a:cxnLst/>
            <a:rect r="r" b="b" t="t" l="l"/>
            <a:pathLst>
              <a:path h="6241067" w="17705154">
                <a:moveTo>
                  <a:pt x="0" y="0"/>
                </a:moveTo>
                <a:lnTo>
                  <a:pt x="17705154" y="0"/>
                </a:lnTo>
                <a:lnTo>
                  <a:pt x="17705154" y="6241067"/>
                </a:lnTo>
                <a:lnTo>
                  <a:pt x="0" y="6241067"/>
                </a:lnTo>
                <a:lnTo>
                  <a:pt x="0" y="0"/>
                </a:lnTo>
                <a:close/>
              </a:path>
            </a:pathLst>
          </a:custGeom>
          <a:blipFill>
            <a:blip r:embed="rId3"/>
            <a:stretch>
              <a:fillRect l="0" t="0" r="0" b="0"/>
            </a:stretch>
          </a:blipFill>
        </p:spPr>
      </p:sp>
      <p:sp>
        <p:nvSpPr>
          <p:cNvPr name="TextBox 4" id="4"/>
          <p:cNvSpPr txBox="true"/>
          <p:nvPr/>
        </p:nvSpPr>
        <p:spPr>
          <a:xfrm rot="0">
            <a:off x="381454" y="186122"/>
            <a:ext cx="17887496" cy="647345"/>
          </a:xfrm>
          <a:prstGeom prst="rect">
            <a:avLst/>
          </a:prstGeom>
        </p:spPr>
        <p:txBody>
          <a:bodyPr anchor="t" rtlCol="false" tIns="0" lIns="0" bIns="0" rIns="0">
            <a:spAutoFit/>
          </a:bodyPr>
          <a:lstStyle/>
          <a:p>
            <a:pPr algn="l" marL="0" indent="0" lvl="0">
              <a:lnSpc>
                <a:spcPts val="5269"/>
              </a:lnSpc>
              <a:spcBef>
                <a:spcPct val="0"/>
              </a:spcBef>
            </a:pPr>
            <a:r>
              <a:rPr lang="en-US" sz="3763">
                <a:solidFill>
                  <a:srgbClr val="FFFFFF"/>
                </a:solidFill>
                <a:latin typeface="HK Modular"/>
                <a:ea typeface="HK Modular"/>
                <a:cs typeface="HK Modular"/>
                <a:sym typeface="HK Modular"/>
              </a:rPr>
              <a:t>Diagrama de sequência - Criação de eventos</a:t>
            </a:r>
          </a:p>
        </p:txBody>
      </p:sp>
      <p:sp>
        <p:nvSpPr>
          <p:cNvPr name="TextBox 5" id="5"/>
          <p:cNvSpPr txBox="true"/>
          <p:nvPr/>
        </p:nvSpPr>
        <p:spPr>
          <a:xfrm rot="0">
            <a:off x="17511472" y="9438647"/>
            <a:ext cx="469850"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56</a:t>
            </a:r>
          </a:p>
        </p:txBody>
      </p:sp>
      <p:sp>
        <p:nvSpPr>
          <p:cNvPr name="Freeform 6" id="6"/>
          <p:cNvSpPr/>
          <p:nvPr/>
        </p:nvSpPr>
        <p:spPr>
          <a:xfrm flipH="false" flipV="false" rot="0">
            <a:off x="5667602" y="8235802"/>
            <a:ext cx="7315200" cy="557784"/>
          </a:xfrm>
          <a:custGeom>
            <a:avLst/>
            <a:gdLst/>
            <a:ahLst/>
            <a:cxnLst/>
            <a:rect r="r" b="b" t="t" l="l"/>
            <a:pathLst>
              <a:path h="557784" w="7315200">
                <a:moveTo>
                  <a:pt x="0" y="0"/>
                </a:moveTo>
                <a:lnTo>
                  <a:pt x="7315200" y="0"/>
                </a:lnTo>
                <a:lnTo>
                  <a:pt x="7315200" y="557784"/>
                </a:lnTo>
                <a:lnTo>
                  <a:pt x="0" y="55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5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Freeform 3" id="3"/>
          <p:cNvSpPr/>
          <p:nvPr/>
        </p:nvSpPr>
        <p:spPr>
          <a:xfrm flipH="false" flipV="false" rot="0">
            <a:off x="203301" y="2385236"/>
            <a:ext cx="17918784" cy="5017260"/>
          </a:xfrm>
          <a:custGeom>
            <a:avLst/>
            <a:gdLst/>
            <a:ahLst/>
            <a:cxnLst/>
            <a:rect r="r" b="b" t="t" l="l"/>
            <a:pathLst>
              <a:path h="5017260" w="17918784">
                <a:moveTo>
                  <a:pt x="0" y="0"/>
                </a:moveTo>
                <a:lnTo>
                  <a:pt x="17918784" y="0"/>
                </a:lnTo>
                <a:lnTo>
                  <a:pt x="17918784" y="5017260"/>
                </a:lnTo>
                <a:lnTo>
                  <a:pt x="0" y="5017260"/>
                </a:lnTo>
                <a:lnTo>
                  <a:pt x="0" y="0"/>
                </a:lnTo>
                <a:close/>
              </a:path>
            </a:pathLst>
          </a:custGeom>
          <a:blipFill>
            <a:blip r:embed="rId3"/>
            <a:stretch>
              <a:fillRect l="0" t="0" r="0" b="0"/>
            </a:stretch>
          </a:blipFill>
        </p:spPr>
      </p:sp>
      <p:sp>
        <p:nvSpPr>
          <p:cNvPr name="TextBox 4" id="4"/>
          <p:cNvSpPr txBox="true"/>
          <p:nvPr/>
        </p:nvSpPr>
        <p:spPr>
          <a:xfrm rot="0">
            <a:off x="114978" y="355320"/>
            <a:ext cx="18153972" cy="673380"/>
          </a:xfrm>
          <a:prstGeom prst="rect">
            <a:avLst/>
          </a:prstGeom>
        </p:spPr>
        <p:txBody>
          <a:bodyPr anchor="t" rtlCol="false" tIns="0" lIns="0" bIns="0" rIns="0">
            <a:spAutoFit/>
          </a:bodyPr>
          <a:lstStyle/>
          <a:p>
            <a:pPr algn="l" marL="0" indent="0" lvl="0">
              <a:lnSpc>
                <a:spcPts val="5409"/>
              </a:lnSpc>
              <a:spcBef>
                <a:spcPct val="0"/>
              </a:spcBef>
            </a:pPr>
            <a:r>
              <a:rPr lang="en-US" sz="3863">
                <a:solidFill>
                  <a:srgbClr val="FFFFFF"/>
                </a:solidFill>
                <a:latin typeface="HK Modular"/>
                <a:ea typeface="HK Modular"/>
                <a:cs typeface="HK Modular"/>
                <a:sym typeface="HK Modular"/>
              </a:rPr>
              <a:t>diagrama de Sequência - Finalização de evento</a:t>
            </a:r>
          </a:p>
        </p:txBody>
      </p:sp>
      <p:sp>
        <p:nvSpPr>
          <p:cNvPr name="TextBox 5" id="5"/>
          <p:cNvSpPr txBox="true"/>
          <p:nvPr/>
        </p:nvSpPr>
        <p:spPr>
          <a:xfrm rot="0">
            <a:off x="17520401" y="9438647"/>
            <a:ext cx="432941"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57</a:t>
            </a:r>
          </a:p>
        </p:txBody>
      </p:sp>
      <p:sp>
        <p:nvSpPr>
          <p:cNvPr name="Freeform 6" id="6"/>
          <p:cNvSpPr/>
          <p:nvPr/>
        </p:nvSpPr>
        <p:spPr>
          <a:xfrm flipH="false" flipV="false" rot="0">
            <a:off x="5505093" y="7629654"/>
            <a:ext cx="7315200" cy="557784"/>
          </a:xfrm>
          <a:custGeom>
            <a:avLst/>
            <a:gdLst/>
            <a:ahLst/>
            <a:cxnLst/>
            <a:rect r="r" b="b" t="t" l="l"/>
            <a:pathLst>
              <a:path h="557784" w="7315200">
                <a:moveTo>
                  <a:pt x="0" y="0"/>
                </a:moveTo>
                <a:lnTo>
                  <a:pt x="7315200" y="0"/>
                </a:lnTo>
                <a:lnTo>
                  <a:pt x="7315200" y="557784"/>
                </a:lnTo>
                <a:lnTo>
                  <a:pt x="0" y="55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5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8962228" cy="9026164"/>
          </a:xfrm>
          <a:custGeom>
            <a:avLst/>
            <a:gdLst/>
            <a:ahLst/>
            <a:cxnLst/>
            <a:rect r="r" b="b" t="t" l="l"/>
            <a:pathLst>
              <a:path h="9026164" w="8962228">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599298" y="3545695"/>
            <a:ext cx="7089405" cy="3071784"/>
          </a:xfrm>
          <a:prstGeom prst="rect">
            <a:avLst/>
          </a:prstGeom>
        </p:spPr>
        <p:txBody>
          <a:bodyPr anchor="t" rtlCol="false" tIns="0" lIns="0" bIns="0" rIns="0">
            <a:spAutoFit/>
          </a:bodyPr>
          <a:lstStyle/>
          <a:p>
            <a:pPr algn="ctr">
              <a:lnSpc>
                <a:spcPts val="8208"/>
              </a:lnSpc>
            </a:pPr>
            <a:r>
              <a:rPr lang="en-US" sz="5863">
                <a:solidFill>
                  <a:srgbClr val="FFFFFF"/>
                </a:solidFill>
                <a:latin typeface="HK Modular"/>
                <a:ea typeface="HK Modular"/>
                <a:cs typeface="HK Modular"/>
                <a:sym typeface="HK Modular"/>
              </a:rPr>
              <a:t>Diagramas</a:t>
            </a:r>
          </a:p>
          <a:p>
            <a:pPr algn="ctr">
              <a:lnSpc>
                <a:spcPts val="8208"/>
              </a:lnSpc>
            </a:pPr>
            <a:r>
              <a:rPr lang="en-US" sz="5863">
                <a:solidFill>
                  <a:srgbClr val="FFFFFF"/>
                </a:solidFill>
                <a:latin typeface="HK Modular"/>
                <a:ea typeface="HK Modular"/>
                <a:cs typeface="HK Modular"/>
                <a:sym typeface="HK Modular"/>
              </a:rPr>
              <a:t>de</a:t>
            </a:r>
          </a:p>
          <a:p>
            <a:pPr algn="ctr" marL="0" indent="0" lvl="0">
              <a:lnSpc>
                <a:spcPts val="8208"/>
              </a:lnSpc>
              <a:spcBef>
                <a:spcPct val="0"/>
              </a:spcBef>
            </a:pPr>
            <a:r>
              <a:rPr lang="en-US" sz="5863">
                <a:solidFill>
                  <a:srgbClr val="FFFFFF"/>
                </a:solidFill>
                <a:latin typeface="HK Modular"/>
                <a:ea typeface="HK Modular"/>
                <a:cs typeface="HK Modular"/>
                <a:sym typeface="HK Modular"/>
              </a:rPr>
              <a:t>Atividade</a:t>
            </a:r>
          </a:p>
        </p:txBody>
      </p:sp>
      <p:sp>
        <p:nvSpPr>
          <p:cNvPr name="Freeform 5" id="5"/>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6"/>
            <a:stretch>
              <a:fillRect l="0" t="0" r="0" b="0"/>
            </a:stretch>
          </a:blipFill>
        </p:spPr>
      </p:sp>
      <p:sp>
        <p:nvSpPr>
          <p:cNvPr name="Freeform 6" id="6"/>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7"/>
            <a:stretch>
              <a:fillRect l="-2752" t="0" r="-2752" b="0"/>
            </a:stretch>
          </a:blipFill>
        </p:spPr>
      </p:sp>
      <p:sp>
        <p:nvSpPr>
          <p:cNvPr name="TextBox 7" id="7"/>
          <p:cNvSpPr txBox="true"/>
          <p:nvPr/>
        </p:nvSpPr>
        <p:spPr>
          <a:xfrm rot="0">
            <a:off x="17514597" y="9438647"/>
            <a:ext cx="463600"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58</a:t>
            </a:r>
          </a:p>
        </p:txBody>
      </p:sp>
    </p:spTree>
  </p:cSld>
  <p:clrMapOvr>
    <a:masterClrMapping/>
  </p:clrMapOvr>
  <p:transition spd="slow">
    <p:push dir="l"/>
  </p:transition>
</p:sld>
</file>

<file path=ppt/slides/slide5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661839" y="2742237"/>
            <a:ext cx="6721200" cy="2094774"/>
          </a:xfrm>
          <a:custGeom>
            <a:avLst/>
            <a:gdLst/>
            <a:ahLst/>
            <a:cxnLst/>
            <a:rect r="r" b="b" t="t" l="l"/>
            <a:pathLst>
              <a:path h="2094774" w="6721200">
                <a:moveTo>
                  <a:pt x="0" y="0"/>
                </a:moveTo>
                <a:lnTo>
                  <a:pt x="6721201" y="0"/>
                </a:lnTo>
                <a:lnTo>
                  <a:pt x="6721201" y="2094774"/>
                </a:lnTo>
                <a:lnTo>
                  <a:pt x="0" y="20947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61839" y="5231213"/>
            <a:ext cx="6721200" cy="2094774"/>
          </a:xfrm>
          <a:custGeom>
            <a:avLst/>
            <a:gdLst/>
            <a:ahLst/>
            <a:cxnLst/>
            <a:rect r="r" b="b" t="t" l="l"/>
            <a:pathLst>
              <a:path h="2094774" w="6721200">
                <a:moveTo>
                  <a:pt x="0" y="0"/>
                </a:moveTo>
                <a:lnTo>
                  <a:pt x="6721201" y="0"/>
                </a:lnTo>
                <a:lnTo>
                  <a:pt x="6721201" y="2094774"/>
                </a:lnTo>
                <a:lnTo>
                  <a:pt x="0" y="20947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61839" y="7716512"/>
            <a:ext cx="7315200" cy="1743456"/>
          </a:xfrm>
          <a:custGeom>
            <a:avLst/>
            <a:gdLst/>
            <a:ahLst/>
            <a:cxnLst/>
            <a:rect r="r" b="b" t="t" l="l"/>
            <a:pathLst>
              <a:path h="1743456" w="7315200">
                <a:moveTo>
                  <a:pt x="0" y="0"/>
                </a:moveTo>
                <a:lnTo>
                  <a:pt x="7315200" y="0"/>
                </a:lnTo>
                <a:lnTo>
                  <a:pt x="7315200" y="1743456"/>
                </a:lnTo>
                <a:lnTo>
                  <a:pt x="0" y="17434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43973" y="1971064"/>
            <a:ext cx="7653469" cy="8139359"/>
            <a:chOff x="0" y="0"/>
            <a:chExt cx="2015728" cy="2143700"/>
          </a:xfrm>
        </p:grpSpPr>
        <p:sp>
          <p:nvSpPr>
            <p:cNvPr name="Freeform 6" id="6"/>
            <p:cNvSpPr/>
            <p:nvPr/>
          </p:nvSpPr>
          <p:spPr>
            <a:xfrm flipH="false" flipV="false" rot="0">
              <a:off x="0" y="0"/>
              <a:ext cx="2015729" cy="2143700"/>
            </a:xfrm>
            <a:custGeom>
              <a:avLst/>
              <a:gdLst/>
              <a:ahLst/>
              <a:cxnLst/>
              <a:rect r="r" b="b" t="t" l="l"/>
              <a:pathLst>
                <a:path h="2143700" w="2015729">
                  <a:moveTo>
                    <a:pt x="0" y="0"/>
                  </a:moveTo>
                  <a:lnTo>
                    <a:pt x="2015729" y="0"/>
                  </a:lnTo>
                  <a:lnTo>
                    <a:pt x="2015729" y="2143700"/>
                  </a:lnTo>
                  <a:lnTo>
                    <a:pt x="0" y="2143700"/>
                  </a:lnTo>
                  <a:close/>
                </a:path>
              </a:pathLst>
            </a:custGeom>
            <a:solidFill>
              <a:srgbClr val="FFFFFF"/>
            </a:solidFill>
          </p:spPr>
        </p:sp>
        <p:sp>
          <p:nvSpPr>
            <p:cNvPr name="TextBox 7" id="7"/>
            <p:cNvSpPr txBox="true"/>
            <p:nvPr/>
          </p:nvSpPr>
          <p:spPr>
            <a:xfrm>
              <a:off x="0" y="-38100"/>
              <a:ext cx="2015728" cy="21818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43035" y="1921537"/>
            <a:ext cx="7754407" cy="8238413"/>
          </a:xfrm>
          <a:custGeom>
            <a:avLst/>
            <a:gdLst/>
            <a:ahLst/>
            <a:cxnLst/>
            <a:rect r="r" b="b" t="t" l="l"/>
            <a:pathLst>
              <a:path h="8238413" w="7754407">
                <a:moveTo>
                  <a:pt x="0" y="0"/>
                </a:moveTo>
                <a:lnTo>
                  <a:pt x="7754407" y="0"/>
                </a:lnTo>
                <a:lnTo>
                  <a:pt x="7754407" y="8238414"/>
                </a:lnTo>
                <a:lnTo>
                  <a:pt x="0" y="8238414"/>
                </a:lnTo>
                <a:lnTo>
                  <a:pt x="0" y="0"/>
                </a:lnTo>
                <a:close/>
              </a:path>
            </a:pathLst>
          </a:custGeom>
          <a:blipFill>
            <a:blip r:embed="rId6"/>
            <a:stretch>
              <a:fillRect l="0" t="0" r="0" b="0"/>
            </a:stretch>
          </a:blipFill>
        </p:spPr>
      </p:sp>
      <p:sp>
        <p:nvSpPr>
          <p:cNvPr name="TextBox 9" id="9"/>
          <p:cNvSpPr txBox="true"/>
          <p:nvPr/>
        </p:nvSpPr>
        <p:spPr>
          <a:xfrm rot="0">
            <a:off x="2537594" y="942975"/>
            <a:ext cx="15750406" cy="673380"/>
          </a:xfrm>
          <a:prstGeom prst="rect">
            <a:avLst/>
          </a:prstGeom>
        </p:spPr>
        <p:txBody>
          <a:bodyPr anchor="t" rtlCol="false" tIns="0" lIns="0" bIns="0" rIns="0">
            <a:spAutoFit/>
          </a:bodyPr>
          <a:lstStyle/>
          <a:p>
            <a:pPr algn="l" marL="0" indent="0" lvl="0">
              <a:lnSpc>
                <a:spcPts val="5409"/>
              </a:lnSpc>
              <a:spcBef>
                <a:spcPct val="0"/>
              </a:spcBef>
            </a:pPr>
            <a:r>
              <a:rPr lang="en-US" sz="3863">
                <a:solidFill>
                  <a:srgbClr val="FFFFFF"/>
                </a:solidFill>
                <a:latin typeface="HK Modular"/>
                <a:ea typeface="HK Modular"/>
                <a:cs typeface="HK Modular"/>
                <a:sym typeface="HK Modular"/>
              </a:rPr>
              <a:t>Funções do diagrama de Atividades</a:t>
            </a:r>
          </a:p>
        </p:txBody>
      </p:sp>
      <p:sp>
        <p:nvSpPr>
          <p:cNvPr name="TextBox 10" id="10"/>
          <p:cNvSpPr txBox="true"/>
          <p:nvPr/>
        </p:nvSpPr>
        <p:spPr>
          <a:xfrm rot="0">
            <a:off x="10661839" y="3310336"/>
            <a:ext cx="6955926" cy="968100"/>
          </a:xfrm>
          <a:prstGeom prst="rect">
            <a:avLst/>
          </a:prstGeom>
        </p:spPr>
        <p:txBody>
          <a:bodyPr anchor="t" rtlCol="false" tIns="0" lIns="0" bIns="0" rIns="0">
            <a:spAutoFit/>
          </a:bodyPr>
          <a:lstStyle/>
          <a:p>
            <a:pPr algn="ctr" marL="0" indent="0" lvl="0">
              <a:lnSpc>
                <a:spcPts val="3758"/>
              </a:lnSpc>
              <a:spcBef>
                <a:spcPct val="0"/>
              </a:spcBef>
            </a:pPr>
            <a:r>
              <a:rPr lang="en-US" sz="3297">
                <a:solidFill>
                  <a:srgbClr val="FFFFFF"/>
                </a:solidFill>
                <a:latin typeface="HK Modular"/>
                <a:ea typeface="HK Modular"/>
                <a:cs typeface="HK Modular"/>
                <a:sym typeface="HK Modular"/>
              </a:rPr>
              <a:t>Representar Fluxos de Trabalho</a:t>
            </a:r>
          </a:p>
        </p:txBody>
      </p:sp>
      <p:sp>
        <p:nvSpPr>
          <p:cNvPr name="TextBox 11" id="11"/>
          <p:cNvSpPr txBox="true"/>
          <p:nvPr/>
        </p:nvSpPr>
        <p:spPr>
          <a:xfrm rot="0">
            <a:off x="10427113" y="5799312"/>
            <a:ext cx="6955926" cy="968100"/>
          </a:xfrm>
          <a:prstGeom prst="rect">
            <a:avLst/>
          </a:prstGeom>
        </p:spPr>
        <p:txBody>
          <a:bodyPr anchor="t" rtlCol="false" tIns="0" lIns="0" bIns="0" rIns="0">
            <a:spAutoFit/>
          </a:bodyPr>
          <a:lstStyle/>
          <a:p>
            <a:pPr algn="ctr">
              <a:lnSpc>
                <a:spcPts val="3758"/>
              </a:lnSpc>
            </a:pPr>
            <a:r>
              <a:rPr lang="en-US" sz="3297">
                <a:solidFill>
                  <a:srgbClr val="FFFFFF"/>
                </a:solidFill>
                <a:latin typeface="HK Modular"/>
                <a:ea typeface="HK Modular"/>
                <a:cs typeface="HK Modular"/>
                <a:sym typeface="HK Modular"/>
              </a:rPr>
              <a:t>Modelagem de</a:t>
            </a:r>
          </a:p>
          <a:p>
            <a:pPr algn="ctr" marL="0" indent="0" lvl="0">
              <a:lnSpc>
                <a:spcPts val="3758"/>
              </a:lnSpc>
              <a:spcBef>
                <a:spcPct val="0"/>
              </a:spcBef>
            </a:pPr>
            <a:r>
              <a:rPr lang="en-US" sz="3297">
                <a:solidFill>
                  <a:srgbClr val="FFFFFF"/>
                </a:solidFill>
                <a:latin typeface="HK Modular"/>
                <a:ea typeface="HK Modular"/>
                <a:cs typeface="HK Modular"/>
                <a:sym typeface="HK Modular"/>
              </a:rPr>
              <a:t>processos</a:t>
            </a:r>
          </a:p>
        </p:txBody>
      </p:sp>
      <p:sp>
        <p:nvSpPr>
          <p:cNvPr name="TextBox 12" id="12"/>
          <p:cNvSpPr txBox="true"/>
          <p:nvPr/>
        </p:nvSpPr>
        <p:spPr>
          <a:xfrm rot="0">
            <a:off x="10841476" y="8187057"/>
            <a:ext cx="6955926" cy="811890"/>
          </a:xfrm>
          <a:prstGeom prst="rect">
            <a:avLst/>
          </a:prstGeom>
        </p:spPr>
        <p:txBody>
          <a:bodyPr anchor="t" rtlCol="false" tIns="0" lIns="0" bIns="0" rIns="0">
            <a:spAutoFit/>
          </a:bodyPr>
          <a:lstStyle/>
          <a:p>
            <a:pPr algn="ctr" marL="0" indent="0" lvl="0">
              <a:lnSpc>
                <a:spcPts val="3188"/>
              </a:lnSpc>
              <a:spcBef>
                <a:spcPct val="0"/>
              </a:spcBef>
            </a:pPr>
            <a:r>
              <a:rPr lang="en-US" sz="2797">
                <a:solidFill>
                  <a:srgbClr val="FFFFFF"/>
                </a:solidFill>
                <a:latin typeface="HK Modular"/>
                <a:ea typeface="HK Modular"/>
                <a:cs typeface="HK Modular"/>
                <a:sym typeface="HK Modular"/>
              </a:rPr>
              <a:t>interações entre usuários e o sistema</a:t>
            </a:r>
          </a:p>
        </p:txBody>
      </p:sp>
      <p:sp>
        <p:nvSpPr>
          <p:cNvPr name="Freeform 13" id="1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7"/>
            <a:stretch>
              <a:fillRect l="-2752" t="0" r="-2752" b="0"/>
            </a:stretch>
          </a:blipFill>
        </p:spPr>
      </p:sp>
      <p:sp>
        <p:nvSpPr>
          <p:cNvPr name="TextBox 14" id="14"/>
          <p:cNvSpPr txBox="true"/>
          <p:nvPr/>
        </p:nvSpPr>
        <p:spPr>
          <a:xfrm rot="0">
            <a:off x="17509016" y="9438647"/>
            <a:ext cx="474762"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59</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671103" y="-3227555"/>
            <a:ext cx="11749288" cy="13926958"/>
          </a:xfrm>
          <a:custGeom>
            <a:avLst/>
            <a:gdLst/>
            <a:ahLst/>
            <a:cxnLst/>
            <a:rect r="r" b="b" t="t" l="l"/>
            <a:pathLst>
              <a:path h="13926958" w="1174928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8533462" cy="11315700"/>
          </a:xfrm>
          <a:custGeom>
            <a:avLst/>
            <a:gdLst/>
            <a:ahLst/>
            <a:cxnLst/>
            <a:rect r="r" b="b" t="t" l="l"/>
            <a:pathLst>
              <a:path h="11315700" w="18533462">
                <a:moveTo>
                  <a:pt x="0" y="0"/>
                </a:moveTo>
                <a:lnTo>
                  <a:pt x="18533462" y="0"/>
                </a:lnTo>
                <a:lnTo>
                  <a:pt x="18533462" y="11315700"/>
                </a:lnTo>
                <a:lnTo>
                  <a:pt x="0" y="11315700"/>
                </a:lnTo>
                <a:lnTo>
                  <a:pt x="0" y="0"/>
                </a:lnTo>
                <a:close/>
              </a:path>
            </a:pathLst>
          </a:custGeom>
          <a:blipFill>
            <a:blip r:embed="rId4">
              <a:alphaModFix amt="31000"/>
            </a:blip>
            <a:stretch>
              <a:fillRect l="-3609" t="0" r="-4933" b="0"/>
            </a:stretch>
          </a:blipFill>
        </p:spPr>
      </p:sp>
      <p:sp>
        <p:nvSpPr>
          <p:cNvPr name="TextBox 4" id="4"/>
          <p:cNvSpPr txBox="true"/>
          <p:nvPr/>
        </p:nvSpPr>
        <p:spPr>
          <a:xfrm rot="0">
            <a:off x="1045626" y="2115095"/>
            <a:ext cx="12370212" cy="5802630"/>
          </a:xfrm>
          <a:prstGeom prst="rect">
            <a:avLst/>
          </a:prstGeom>
        </p:spPr>
        <p:txBody>
          <a:bodyPr anchor="t" rtlCol="false" tIns="0" lIns="0" bIns="0" rIns="0">
            <a:spAutoFit/>
          </a:bodyPr>
          <a:lstStyle/>
          <a:p>
            <a:pPr algn="just">
              <a:lnSpc>
                <a:spcPts val="4620"/>
              </a:lnSpc>
              <a:spcBef>
                <a:spcPct val="0"/>
              </a:spcBef>
            </a:pPr>
            <a:r>
              <a:rPr lang="en-US" sz="3300">
                <a:solidFill>
                  <a:srgbClr val="FFFFFF"/>
                </a:solidFill>
                <a:latin typeface="HK Modular"/>
                <a:ea typeface="HK Modular"/>
                <a:cs typeface="HK Modular"/>
                <a:sym typeface="HK Modular"/>
              </a:rPr>
              <a:t>1. INTRODUÇÃO </a:t>
            </a:r>
          </a:p>
          <a:p>
            <a:pPr algn="just">
              <a:lnSpc>
                <a:spcPts val="4620"/>
              </a:lnSpc>
              <a:spcBef>
                <a:spcPct val="0"/>
              </a:spcBef>
            </a:pPr>
            <a:r>
              <a:rPr lang="en-US" sz="3300">
                <a:solidFill>
                  <a:srgbClr val="FFFFFF"/>
                </a:solidFill>
                <a:latin typeface="HK Modular"/>
                <a:ea typeface="HK Modular"/>
                <a:cs typeface="HK Modular"/>
                <a:sym typeface="HK Modular"/>
              </a:rPr>
              <a:t>2. DEFINIÇÃO DO PROBLEMA </a:t>
            </a:r>
          </a:p>
          <a:p>
            <a:pPr algn="just">
              <a:lnSpc>
                <a:spcPts val="4620"/>
              </a:lnSpc>
              <a:spcBef>
                <a:spcPct val="0"/>
              </a:spcBef>
            </a:pPr>
            <a:r>
              <a:rPr lang="en-US" sz="3300">
                <a:solidFill>
                  <a:srgbClr val="FFFFFF"/>
                </a:solidFill>
                <a:latin typeface="HK Modular"/>
                <a:ea typeface="HK Modular"/>
                <a:cs typeface="HK Modular"/>
                <a:sym typeface="HK Modular"/>
              </a:rPr>
              <a:t>3. CONTEXTO DO MERCADO</a:t>
            </a:r>
          </a:p>
          <a:p>
            <a:pPr algn="just">
              <a:lnSpc>
                <a:spcPts val="4620"/>
              </a:lnSpc>
              <a:spcBef>
                <a:spcPct val="0"/>
              </a:spcBef>
            </a:pPr>
            <a:r>
              <a:rPr lang="en-US" sz="3300">
                <a:solidFill>
                  <a:srgbClr val="FFFFFF"/>
                </a:solidFill>
                <a:latin typeface="HK Modular"/>
                <a:ea typeface="HK Modular"/>
                <a:cs typeface="HK Modular"/>
                <a:sym typeface="HK Modular"/>
              </a:rPr>
              <a:t>4. ETAPAS DO DESENVOLVIMENTO </a:t>
            </a:r>
          </a:p>
          <a:p>
            <a:pPr algn="just">
              <a:lnSpc>
                <a:spcPts val="4620"/>
              </a:lnSpc>
              <a:spcBef>
                <a:spcPct val="0"/>
              </a:spcBef>
            </a:pPr>
            <a:r>
              <a:rPr lang="en-US" sz="3300">
                <a:solidFill>
                  <a:srgbClr val="FFFFFF"/>
                </a:solidFill>
                <a:latin typeface="HK Modular"/>
                <a:ea typeface="HK Modular"/>
                <a:cs typeface="HK Modular"/>
                <a:sym typeface="HK Modular"/>
              </a:rPr>
              <a:t>5. ELICITAÇÃO/ANÁLISE DE REQUISITOS</a:t>
            </a:r>
          </a:p>
          <a:p>
            <a:pPr algn="just">
              <a:lnSpc>
                <a:spcPts val="4620"/>
              </a:lnSpc>
              <a:spcBef>
                <a:spcPct val="0"/>
              </a:spcBef>
            </a:pPr>
            <a:r>
              <a:rPr lang="en-US" sz="3300">
                <a:solidFill>
                  <a:srgbClr val="FFFFFF"/>
                </a:solidFill>
                <a:latin typeface="HK Modular"/>
                <a:ea typeface="HK Modular"/>
                <a:cs typeface="HK Modular"/>
                <a:sym typeface="HK Modular"/>
              </a:rPr>
              <a:t>6. LEVANTAMENTO DE TECNOLOGIAS  </a:t>
            </a:r>
          </a:p>
          <a:p>
            <a:pPr algn="just">
              <a:lnSpc>
                <a:spcPts val="4620"/>
              </a:lnSpc>
              <a:spcBef>
                <a:spcPct val="0"/>
              </a:spcBef>
            </a:pPr>
            <a:r>
              <a:rPr lang="en-US" sz="3300">
                <a:solidFill>
                  <a:srgbClr val="FFFFFF"/>
                </a:solidFill>
                <a:latin typeface="HK Modular"/>
                <a:ea typeface="HK Modular"/>
                <a:cs typeface="HK Modular"/>
                <a:sym typeface="HK Modular"/>
              </a:rPr>
              <a:t>7. DIAGRAMAS DE CASOS DE USO  </a:t>
            </a:r>
          </a:p>
          <a:p>
            <a:pPr algn="just">
              <a:lnSpc>
                <a:spcPts val="4620"/>
              </a:lnSpc>
              <a:spcBef>
                <a:spcPct val="0"/>
              </a:spcBef>
            </a:pPr>
            <a:r>
              <a:rPr lang="en-US" sz="3300">
                <a:solidFill>
                  <a:srgbClr val="FFFFFF"/>
                </a:solidFill>
                <a:latin typeface="HK Modular"/>
                <a:ea typeface="HK Modular"/>
                <a:cs typeface="HK Modular"/>
                <a:sym typeface="HK Modular"/>
              </a:rPr>
              <a:t>8. DIAGRAMAS DE SEQUÊNCIA</a:t>
            </a:r>
          </a:p>
          <a:p>
            <a:pPr algn="just">
              <a:lnSpc>
                <a:spcPts val="4620"/>
              </a:lnSpc>
              <a:spcBef>
                <a:spcPct val="0"/>
              </a:spcBef>
            </a:pPr>
            <a:r>
              <a:rPr lang="en-US" sz="3300">
                <a:solidFill>
                  <a:srgbClr val="FFFFFF"/>
                </a:solidFill>
                <a:latin typeface="HK Modular"/>
                <a:ea typeface="HK Modular"/>
                <a:cs typeface="HK Modular"/>
                <a:sym typeface="HK Modular"/>
              </a:rPr>
              <a:t>9. DIAGRAMAS DE ATIVIDADE </a:t>
            </a:r>
          </a:p>
          <a:p>
            <a:pPr algn="just">
              <a:lnSpc>
                <a:spcPts val="4620"/>
              </a:lnSpc>
              <a:spcBef>
                <a:spcPct val="0"/>
              </a:spcBef>
            </a:pPr>
            <a:r>
              <a:rPr lang="en-US" sz="3300">
                <a:solidFill>
                  <a:srgbClr val="FFFFFF"/>
                </a:solidFill>
                <a:latin typeface="HK Modular"/>
                <a:ea typeface="HK Modular"/>
                <a:cs typeface="HK Modular"/>
                <a:sym typeface="HK Modular"/>
              </a:rPr>
              <a:t>10. DIAGRAMAS DE ESTADO</a:t>
            </a:r>
          </a:p>
        </p:txBody>
      </p:sp>
      <p:sp>
        <p:nvSpPr>
          <p:cNvPr name="TextBox 5" id="5"/>
          <p:cNvSpPr txBox="true"/>
          <p:nvPr/>
        </p:nvSpPr>
        <p:spPr>
          <a:xfrm rot="0">
            <a:off x="7230732" y="933450"/>
            <a:ext cx="15004743" cy="748030"/>
          </a:xfrm>
          <a:prstGeom prst="rect">
            <a:avLst/>
          </a:prstGeom>
        </p:spPr>
        <p:txBody>
          <a:bodyPr anchor="t" rtlCol="false" tIns="0" lIns="0" bIns="0" rIns="0">
            <a:spAutoFit/>
          </a:bodyPr>
          <a:lstStyle/>
          <a:p>
            <a:pPr algn="l" marL="0" indent="0" lvl="0">
              <a:lnSpc>
                <a:spcPts val="6019"/>
              </a:lnSpc>
              <a:spcBef>
                <a:spcPct val="0"/>
              </a:spcBef>
            </a:pPr>
            <a:r>
              <a:rPr lang="en-US" sz="4299">
                <a:solidFill>
                  <a:srgbClr val="FFFFFF"/>
                </a:solidFill>
                <a:latin typeface="HK Modular"/>
                <a:ea typeface="HK Modular"/>
                <a:cs typeface="HK Modular"/>
                <a:sym typeface="HK Modular"/>
              </a:rPr>
              <a:t>Sumário</a:t>
            </a:r>
          </a:p>
        </p:txBody>
      </p:sp>
      <p:grpSp>
        <p:nvGrpSpPr>
          <p:cNvPr name="Group 6" id="6"/>
          <p:cNvGrpSpPr/>
          <p:nvPr/>
        </p:nvGrpSpPr>
        <p:grpSpPr>
          <a:xfrm rot="0">
            <a:off x="17250574" y="9258300"/>
            <a:ext cx="1037426" cy="1037452"/>
            <a:chOff x="0" y="0"/>
            <a:chExt cx="1383234" cy="1383269"/>
          </a:xfrm>
        </p:grpSpPr>
        <p:sp>
          <p:nvSpPr>
            <p:cNvPr name="Freeform 7" id="7"/>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5"/>
              <a:stretch>
                <a:fillRect l="-1" t="0" r="-1" b="0"/>
              </a:stretch>
            </a:blipFill>
          </p:spPr>
        </p:sp>
        <p:sp>
          <p:nvSpPr>
            <p:cNvPr name="TextBox 8" id="8"/>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6</a:t>
              </a:r>
            </a:p>
          </p:txBody>
        </p:sp>
      </p:grpSp>
    </p:spTree>
  </p:cSld>
  <p:clrMapOvr>
    <a:masterClrMapping/>
  </p:clrMapOvr>
  <p:transition spd="slow">
    <p:push dir="l"/>
  </p:transition>
</p:sld>
</file>

<file path=ppt/slides/slide6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482821" y="2454484"/>
            <a:ext cx="1126220" cy="1126220"/>
          </a:xfrm>
          <a:custGeom>
            <a:avLst/>
            <a:gdLst/>
            <a:ahLst/>
            <a:cxnLst/>
            <a:rect r="r" b="b" t="t" l="l"/>
            <a:pathLst>
              <a:path h="1126220" w="1126220">
                <a:moveTo>
                  <a:pt x="0" y="0"/>
                </a:moveTo>
                <a:lnTo>
                  <a:pt x="1126220" y="0"/>
                </a:lnTo>
                <a:lnTo>
                  <a:pt x="1126220" y="1126220"/>
                </a:lnTo>
                <a:lnTo>
                  <a:pt x="0" y="1126220"/>
                </a:lnTo>
                <a:lnTo>
                  <a:pt x="0" y="0"/>
                </a:lnTo>
                <a:close/>
              </a:path>
            </a:pathLst>
          </a:custGeom>
          <a:blipFill>
            <a:blip r:embed="rId2"/>
            <a:stretch>
              <a:fillRect l="0" t="0" r="0" b="0"/>
            </a:stretch>
          </a:blipFill>
        </p:spPr>
      </p:sp>
      <p:sp>
        <p:nvSpPr>
          <p:cNvPr name="Freeform 3" id="3"/>
          <p:cNvSpPr/>
          <p:nvPr/>
        </p:nvSpPr>
        <p:spPr>
          <a:xfrm flipH="false" flipV="false" rot="0">
            <a:off x="6376537" y="1814912"/>
            <a:ext cx="4108133" cy="2408216"/>
          </a:xfrm>
          <a:custGeom>
            <a:avLst/>
            <a:gdLst/>
            <a:ahLst/>
            <a:cxnLst/>
            <a:rect r="r" b="b" t="t" l="l"/>
            <a:pathLst>
              <a:path h="2408216" w="4108133">
                <a:moveTo>
                  <a:pt x="0" y="0"/>
                </a:moveTo>
                <a:lnTo>
                  <a:pt x="4108133" y="0"/>
                </a:lnTo>
                <a:lnTo>
                  <a:pt x="4108133" y="2408216"/>
                </a:lnTo>
                <a:lnTo>
                  <a:pt x="0" y="2408216"/>
                </a:lnTo>
                <a:lnTo>
                  <a:pt x="0" y="0"/>
                </a:lnTo>
                <a:close/>
              </a:path>
            </a:pathLst>
          </a:custGeom>
          <a:blipFill>
            <a:blip r:embed="rId3"/>
            <a:stretch>
              <a:fillRect l="0" t="0" r="0" b="0"/>
            </a:stretch>
          </a:blipFill>
        </p:spPr>
      </p:sp>
      <p:sp>
        <p:nvSpPr>
          <p:cNvPr name="Freeform 4" id="4"/>
          <p:cNvSpPr/>
          <p:nvPr/>
        </p:nvSpPr>
        <p:spPr>
          <a:xfrm flipH="false" flipV="false" rot="0">
            <a:off x="12859440" y="1600829"/>
            <a:ext cx="3384052" cy="2837559"/>
          </a:xfrm>
          <a:custGeom>
            <a:avLst/>
            <a:gdLst/>
            <a:ahLst/>
            <a:cxnLst/>
            <a:rect r="r" b="b" t="t" l="l"/>
            <a:pathLst>
              <a:path h="2837559" w="3384052">
                <a:moveTo>
                  <a:pt x="0" y="0"/>
                </a:moveTo>
                <a:lnTo>
                  <a:pt x="3384052" y="0"/>
                </a:lnTo>
                <a:lnTo>
                  <a:pt x="3384052" y="2837560"/>
                </a:lnTo>
                <a:lnTo>
                  <a:pt x="0" y="2837560"/>
                </a:lnTo>
                <a:lnTo>
                  <a:pt x="0" y="0"/>
                </a:lnTo>
                <a:close/>
              </a:path>
            </a:pathLst>
          </a:custGeom>
          <a:blipFill>
            <a:blip r:embed="rId4"/>
            <a:stretch>
              <a:fillRect l="0" t="0" r="0" b="0"/>
            </a:stretch>
          </a:blipFill>
        </p:spPr>
      </p:sp>
      <p:sp>
        <p:nvSpPr>
          <p:cNvPr name="Freeform 5" id="5"/>
          <p:cNvSpPr/>
          <p:nvPr/>
        </p:nvSpPr>
        <p:spPr>
          <a:xfrm flipH="false" flipV="false" rot="0">
            <a:off x="2346744" y="6137369"/>
            <a:ext cx="1398375" cy="1398375"/>
          </a:xfrm>
          <a:custGeom>
            <a:avLst/>
            <a:gdLst/>
            <a:ahLst/>
            <a:cxnLst/>
            <a:rect r="r" b="b" t="t" l="l"/>
            <a:pathLst>
              <a:path h="1398375" w="1398375">
                <a:moveTo>
                  <a:pt x="0" y="0"/>
                </a:moveTo>
                <a:lnTo>
                  <a:pt x="1398375" y="0"/>
                </a:lnTo>
                <a:lnTo>
                  <a:pt x="1398375" y="1398375"/>
                </a:lnTo>
                <a:lnTo>
                  <a:pt x="0" y="1398375"/>
                </a:lnTo>
                <a:lnTo>
                  <a:pt x="0" y="0"/>
                </a:lnTo>
                <a:close/>
              </a:path>
            </a:pathLst>
          </a:custGeom>
          <a:blipFill>
            <a:blip r:embed="rId5"/>
            <a:stretch>
              <a:fillRect l="0" t="0" r="0" b="0"/>
            </a:stretch>
          </a:blipFill>
        </p:spPr>
      </p:sp>
      <p:sp>
        <p:nvSpPr>
          <p:cNvPr name="AutoShape 6" id="6"/>
          <p:cNvSpPr/>
          <p:nvPr/>
        </p:nvSpPr>
        <p:spPr>
          <a:xfrm flipV="true">
            <a:off x="6501815" y="6984194"/>
            <a:ext cx="2642185" cy="0"/>
          </a:xfrm>
          <a:prstGeom prst="line">
            <a:avLst/>
          </a:prstGeom>
          <a:ln cap="flat" w="295275">
            <a:solidFill>
              <a:srgbClr val="05F4F9"/>
            </a:solidFill>
            <a:prstDash val="solid"/>
            <a:headEnd type="none" len="sm" w="sm"/>
            <a:tailEnd type="arrow" len="sm" w="med"/>
          </a:ln>
        </p:spPr>
      </p:sp>
      <p:grpSp>
        <p:nvGrpSpPr>
          <p:cNvPr name="Group 7" id="7"/>
          <p:cNvGrpSpPr/>
          <p:nvPr/>
        </p:nvGrpSpPr>
        <p:grpSpPr>
          <a:xfrm rot="0">
            <a:off x="710671" y="4438389"/>
            <a:ext cx="4670521" cy="1315936"/>
            <a:chOff x="0" y="0"/>
            <a:chExt cx="6227362" cy="1754581"/>
          </a:xfrm>
        </p:grpSpPr>
        <p:sp>
          <p:nvSpPr>
            <p:cNvPr name="Freeform 8" id="8"/>
            <p:cNvSpPr/>
            <p:nvPr/>
          </p:nvSpPr>
          <p:spPr>
            <a:xfrm flipH="false" flipV="false" rot="0">
              <a:off x="0" y="0"/>
              <a:ext cx="6227362" cy="1754581"/>
            </a:xfrm>
            <a:custGeom>
              <a:avLst/>
              <a:gdLst/>
              <a:ahLst/>
              <a:cxnLst/>
              <a:rect r="r" b="b" t="t" l="l"/>
              <a:pathLst>
                <a:path h="1754581" w="6227362">
                  <a:moveTo>
                    <a:pt x="0" y="0"/>
                  </a:moveTo>
                  <a:lnTo>
                    <a:pt x="6227362" y="0"/>
                  </a:lnTo>
                  <a:lnTo>
                    <a:pt x="6227362" y="1754581"/>
                  </a:lnTo>
                  <a:lnTo>
                    <a:pt x="0" y="1754581"/>
                  </a:lnTo>
                  <a:lnTo>
                    <a:pt x="0" y="0"/>
                  </a:lnTo>
                  <a:close/>
                </a:path>
              </a:pathLst>
            </a:custGeom>
            <a:blipFill>
              <a:blip r:embed="rId6">
                <a:extLst>
                  <a:ext uri="{96DAC541-7B7A-43D3-8B79-37D633B846F1}">
                    <asvg:svgBlip xmlns:asvg="http://schemas.microsoft.com/office/drawing/2016/SVG/main" r:embed="rId7"/>
                  </a:ext>
                </a:extLst>
              </a:blip>
              <a:stretch>
                <a:fillRect l="-7208" t="0" r="-7208" b="0"/>
              </a:stretch>
            </a:blipFill>
            <a:ln cap="sq">
              <a:noFill/>
              <a:prstDash val="solid"/>
              <a:miter/>
            </a:ln>
          </p:spPr>
        </p:sp>
        <p:sp>
          <p:nvSpPr>
            <p:cNvPr name="TextBox 9" id="9"/>
            <p:cNvSpPr txBox="true"/>
            <p:nvPr/>
          </p:nvSpPr>
          <p:spPr>
            <a:xfrm rot="0">
              <a:off x="218788" y="582939"/>
              <a:ext cx="5789786" cy="565257"/>
            </a:xfrm>
            <a:prstGeom prst="rect">
              <a:avLst/>
            </a:prstGeom>
          </p:spPr>
          <p:txBody>
            <a:bodyPr anchor="t" rtlCol="false" tIns="0" lIns="0" bIns="0" rIns="0">
              <a:spAutoFit/>
            </a:bodyPr>
            <a:lstStyle/>
            <a:p>
              <a:pPr algn="ctr" marL="0" indent="0" lvl="0">
                <a:lnSpc>
                  <a:spcPts val="3096"/>
                </a:lnSpc>
                <a:spcBef>
                  <a:spcPct val="0"/>
                </a:spcBef>
              </a:pPr>
              <a:r>
                <a:rPr lang="en-US" sz="3127">
                  <a:solidFill>
                    <a:srgbClr val="FFFFFF"/>
                  </a:solidFill>
                  <a:latin typeface="Tomorrow"/>
                  <a:ea typeface="Tomorrow"/>
                  <a:cs typeface="Tomorrow"/>
                  <a:sym typeface="Tomorrow"/>
                </a:rPr>
                <a:t>NÓ INICIAL</a:t>
              </a:r>
            </a:p>
          </p:txBody>
        </p:sp>
      </p:grpSp>
      <p:grpSp>
        <p:nvGrpSpPr>
          <p:cNvPr name="Group 10" id="10"/>
          <p:cNvGrpSpPr/>
          <p:nvPr/>
        </p:nvGrpSpPr>
        <p:grpSpPr>
          <a:xfrm rot="0">
            <a:off x="6250104" y="4438389"/>
            <a:ext cx="4670521" cy="1315936"/>
            <a:chOff x="0" y="0"/>
            <a:chExt cx="6227362" cy="1754581"/>
          </a:xfrm>
        </p:grpSpPr>
        <p:sp>
          <p:nvSpPr>
            <p:cNvPr name="Freeform 11" id="11"/>
            <p:cNvSpPr/>
            <p:nvPr/>
          </p:nvSpPr>
          <p:spPr>
            <a:xfrm flipH="false" flipV="false" rot="0">
              <a:off x="0" y="0"/>
              <a:ext cx="6227362" cy="1754581"/>
            </a:xfrm>
            <a:custGeom>
              <a:avLst/>
              <a:gdLst/>
              <a:ahLst/>
              <a:cxnLst/>
              <a:rect r="r" b="b" t="t" l="l"/>
              <a:pathLst>
                <a:path h="1754581" w="6227362">
                  <a:moveTo>
                    <a:pt x="0" y="0"/>
                  </a:moveTo>
                  <a:lnTo>
                    <a:pt x="6227362" y="0"/>
                  </a:lnTo>
                  <a:lnTo>
                    <a:pt x="6227362" y="1754581"/>
                  </a:lnTo>
                  <a:lnTo>
                    <a:pt x="0" y="1754581"/>
                  </a:lnTo>
                  <a:lnTo>
                    <a:pt x="0" y="0"/>
                  </a:lnTo>
                  <a:close/>
                </a:path>
              </a:pathLst>
            </a:custGeom>
            <a:blipFill>
              <a:blip r:embed="rId6">
                <a:extLst>
                  <a:ext uri="{96DAC541-7B7A-43D3-8B79-37D633B846F1}">
                    <asvg:svgBlip xmlns:asvg="http://schemas.microsoft.com/office/drawing/2016/SVG/main" r:embed="rId7"/>
                  </a:ext>
                </a:extLst>
              </a:blip>
              <a:stretch>
                <a:fillRect l="-7208" t="0" r="-7208" b="0"/>
              </a:stretch>
            </a:blipFill>
            <a:ln cap="sq">
              <a:noFill/>
              <a:prstDash val="solid"/>
              <a:miter/>
            </a:ln>
          </p:spPr>
        </p:sp>
        <p:sp>
          <p:nvSpPr>
            <p:cNvPr name="TextBox 12" id="12"/>
            <p:cNvSpPr txBox="true"/>
            <p:nvPr/>
          </p:nvSpPr>
          <p:spPr>
            <a:xfrm rot="0">
              <a:off x="218788" y="582939"/>
              <a:ext cx="5789786" cy="565257"/>
            </a:xfrm>
            <a:prstGeom prst="rect">
              <a:avLst/>
            </a:prstGeom>
          </p:spPr>
          <p:txBody>
            <a:bodyPr anchor="t" rtlCol="false" tIns="0" lIns="0" bIns="0" rIns="0">
              <a:spAutoFit/>
            </a:bodyPr>
            <a:lstStyle/>
            <a:p>
              <a:pPr algn="ctr" marL="0" indent="0" lvl="0">
                <a:lnSpc>
                  <a:spcPts val="3096"/>
                </a:lnSpc>
                <a:spcBef>
                  <a:spcPct val="0"/>
                </a:spcBef>
              </a:pPr>
              <a:r>
                <a:rPr lang="en-US" sz="3127">
                  <a:solidFill>
                    <a:srgbClr val="FFFFFF"/>
                  </a:solidFill>
                  <a:latin typeface="Tomorrow"/>
                  <a:ea typeface="Tomorrow"/>
                  <a:cs typeface="Tomorrow"/>
                  <a:sym typeface="Tomorrow"/>
                </a:rPr>
                <a:t>AÇÕES/ATIVIDADE</a:t>
              </a:r>
            </a:p>
          </p:txBody>
        </p:sp>
      </p:grpSp>
      <p:grpSp>
        <p:nvGrpSpPr>
          <p:cNvPr name="Group 13" id="13"/>
          <p:cNvGrpSpPr/>
          <p:nvPr/>
        </p:nvGrpSpPr>
        <p:grpSpPr>
          <a:xfrm rot="0">
            <a:off x="12216205" y="4438389"/>
            <a:ext cx="4670521" cy="1315936"/>
            <a:chOff x="0" y="0"/>
            <a:chExt cx="6227362" cy="1754581"/>
          </a:xfrm>
        </p:grpSpPr>
        <p:sp>
          <p:nvSpPr>
            <p:cNvPr name="Freeform 14" id="14"/>
            <p:cNvSpPr/>
            <p:nvPr/>
          </p:nvSpPr>
          <p:spPr>
            <a:xfrm flipH="false" flipV="false" rot="0">
              <a:off x="0" y="0"/>
              <a:ext cx="6227362" cy="1754581"/>
            </a:xfrm>
            <a:custGeom>
              <a:avLst/>
              <a:gdLst/>
              <a:ahLst/>
              <a:cxnLst/>
              <a:rect r="r" b="b" t="t" l="l"/>
              <a:pathLst>
                <a:path h="1754581" w="6227362">
                  <a:moveTo>
                    <a:pt x="0" y="0"/>
                  </a:moveTo>
                  <a:lnTo>
                    <a:pt x="6227362" y="0"/>
                  </a:lnTo>
                  <a:lnTo>
                    <a:pt x="6227362" y="1754581"/>
                  </a:lnTo>
                  <a:lnTo>
                    <a:pt x="0" y="1754581"/>
                  </a:lnTo>
                  <a:lnTo>
                    <a:pt x="0" y="0"/>
                  </a:lnTo>
                  <a:close/>
                </a:path>
              </a:pathLst>
            </a:custGeom>
            <a:blipFill>
              <a:blip r:embed="rId6">
                <a:extLst>
                  <a:ext uri="{96DAC541-7B7A-43D3-8B79-37D633B846F1}">
                    <asvg:svgBlip xmlns:asvg="http://schemas.microsoft.com/office/drawing/2016/SVG/main" r:embed="rId7"/>
                  </a:ext>
                </a:extLst>
              </a:blip>
              <a:stretch>
                <a:fillRect l="-7208" t="0" r="-7208" b="0"/>
              </a:stretch>
            </a:blipFill>
            <a:ln cap="sq">
              <a:noFill/>
              <a:prstDash val="solid"/>
              <a:miter/>
            </a:ln>
          </p:spPr>
        </p:sp>
        <p:sp>
          <p:nvSpPr>
            <p:cNvPr name="TextBox 15" id="15"/>
            <p:cNvSpPr txBox="true"/>
            <p:nvPr/>
          </p:nvSpPr>
          <p:spPr>
            <a:xfrm rot="0">
              <a:off x="218788" y="582939"/>
              <a:ext cx="5789786" cy="565257"/>
            </a:xfrm>
            <a:prstGeom prst="rect">
              <a:avLst/>
            </a:prstGeom>
          </p:spPr>
          <p:txBody>
            <a:bodyPr anchor="t" rtlCol="false" tIns="0" lIns="0" bIns="0" rIns="0">
              <a:spAutoFit/>
            </a:bodyPr>
            <a:lstStyle/>
            <a:p>
              <a:pPr algn="ctr" marL="0" indent="0" lvl="0">
                <a:lnSpc>
                  <a:spcPts val="3096"/>
                </a:lnSpc>
                <a:spcBef>
                  <a:spcPct val="0"/>
                </a:spcBef>
              </a:pPr>
              <a:r>
                <a:rPr lang="en-US" sz="3127">
                  <a:solidFill>
                    <a:srgbClr val="FFFFFF"/>
                  </a:solidFill>
                  <a:latin typeface="Tomorrow"/>
                  <a:ea typeface="Tomorrow"/>
                  <a:cs typeface="Tomorrow"/>
                  <a:sym typeface="Tomorrow"/>
                </a:rPr>
                <a:t>NÓ DE DECISÃO</a:t>
              </a:r>
            </a:p>
          </p:txBody>
        </p:sp>
      </p:grpSp>
      <p:grpSp>
        <p:nvGrpSpPr>
          <p:cNvPr name="Group 16" id="16"/>
          <p:cNvGrpSpPr/>
          <p:nvPr/>
        </p:nvGrpSpPr>
        <p:grpSpPr>
          <a:xfrm rot="0">
            <a:off x="710671" y="8092236"/>
            <a:ext cx="4670521" cy="1315936"/>
            <a:chOff x="0" y="0"/>
            <a:chExt cx="6227362" cy="1754581"/>
          </a:xfrm>
        </p:grpSpPr>
        <p:sp>
          <p:nvSpPr>
            <p:cNvPr name="Freeform 17" id="17"/>
            <p:cNvSpPr/>
            <p:nvPr/>
          </p:nvSpPr>
          <p:spPr>
            <a:xfrm flipH="false" flipV="false" rot="0">
              <a:off x="0" y="0"/>
              <a:ext cx="6227362" cy="1754581"/>
            </a:xfrm>
            <a:custGeom>
              <a:avLst/>
              <a:gdLst/>
              <a:ahLst/>
              <a:cxnLst/>
              <a:rect r="r" b="b" t="t" l="l"/>
              <a:pathLst>
                <a:path h="1754581" w="6227362">
                  <a:moveTo>
                    <a:pt x="0" y="0"/>
                  </a:moveTo>
                  <a:lnTo>
                    <a:pt x="6227362" y="0"/>
                  </a:lnTo>
                  <a:lnTo>
                    <a:pt x="6227362" y="1754581"/>
                  </a:lnTo>
                  <a:lnTo>
                    <a:pt x="0" y="1754581"/>
                  </a:lnTo>
                  <a:lnTo>
                    <a:pt x="0" y="0"/>
                  </a:lnTo>
                  <a:close/>
                </a:path>
              </a:pathLst>
            </a:custGeom>
            <a:blipFill>
              <a:blip r:embed="rId6">
                <a:extLst>
                  <a:ext uri="{96DAC541-7B7A-43D3-8B79-37D633B846F1}">
                    <asvg:svgBlip xmlns:asvg="http://schemas.microsoft.com/office/drawing/2016/SVG/main" r:embed="rId7"/>
                  </a:ext>
                </a:extLst>
              </a:blip>
              <a:stretch>
                <a:fillRect l="-7208" t="0" r="-7208" b="0"/>
              </a:stretch>
            </a:blipFill>
            <a:ln cap="sq">
              <a:noFill/>
              <a:prstDash val="solid"/>
              <a:miter/>
            </a:ln>
          </p:spPr>
        </p:sp>
        <p:sp>
          <p:nvSpPr>
            <p:cNvPr name="TextBox 18" id="18"/>
            <p:cNvSpPr txBox="true"/>
            <p:nvPr/>
          </p:nvSpPr>
          <p:spPr>
            <a:xfrm rot="0">
              <a:off x="218788" y="582939"/>
              <a:ext cx="5789786" cy="565257"/>
            </a:xfrm>
            <a:prstGeom prst="rect">
              <a:avLst/>
            </a:prstGeom>
          </p:spPr>
          <p:txBody>
            <a:bodyPr anchor="t" rtlCol="false" tIns="0" lIns="0" bIns="0" rIns="0">
              <a:spAutoFit/>
            </a:bodyPr>
            <a:lstStyle/>
            <a:p>
              <a:pPr algn="ctr" marL="0" indent="0" lvl="0">
                <a:lnSpc>
                  <a:spcPts val="3096"/>
                </a:lnSpc>
                <a:spcBef>
                  <a:spcPct val="0"/>
                </a:spcBef>
              </a:pPr>
              <a:r>
                <a:rPr lang="en-US" sz="3127">
                  <a:solidFill>
                    <a:srgbClr val="FFFFFF"/>
                  </a:solidFill>
                  <a:latin typeface="Tomorrow"/>
                  <a:ea typeface="Tomorrow"/>
                  <a:cs typeface="Tomorrow"/>
                  <a:sym typeface="Tomorrow"/>
                </a:rPr>
                <a:t>NÓ FINAL</a:t>
              </a:r>
            </a:p>
          </p:txBody>
        </p:sp>
      </p:grpSp>
      <p:grpSp>
        <p:nvGrpSpPr>
          <p:cNvPr name="Group 19" id="19"/>
          <p:cNvGrpSpPr/>
          <p:nvPr/>
        </p:nvGrpSpPr>
        <p:grpSpPr>
          <a:xfrm rot="0">
            <a:off x="5976411" y="8092236"/>
            <a:ext cx="4670521" cy="1315936"/>
            <a:chOff x="0" y="0"/>
            <a:chExt cx="6227362" cy="1754581"/>
          </a:xfrm>
        </p:grpSpPr>
        <p:sp>
          <p:nvSpPr>
            <p:cNvPr name="Freeform 20" id="20"/>
            <p:cNvSpPr/>
            <p:nvPr/>
          </p:nvSpPr>
          <p:spPr>
            <a:xfrm flipH="false" flipV="false" rot="0">
              <a:off x="0" y="0"/>
              <a:ext cx="6227362" cy="1754581"/>
            </a:xfrm>
            <a:custGeom>
              <a:avLst/>
              <a:gdLst/>
              <a:ahLst/>
              <a:cxnLst/>
              <a:rect r="r" b="b" t="t" l="l"/>
              <a:pathLst>
                <a:path h="1754581" w="6227362">
                  <a:moveTo>
                    <a:pt x="0" y="0"/>
                  </a:moveTo>
                  <a:lnTo>
                    <a:pt x="6227362" y="0"/>
                  </a:lnTo>
                  <a:lnTo>
                    <a:pt x="6227362" y="1754581"/>
                  </a:lnTo>
                  <a:lnTo>
                    <a:pt x="0" y="1754581"/>
                  </a:lnTo>
                  <a:lnTo>
                    <a:pt x="0" y="0"/>
                  </a:lnTo>
                  <a:close/>
                </a:path>
              </a:pathLst>
            </a:custGeom>
            <a:blipFill>
              <a:blip r:embed="rId6">
                <a:extLst>
                  <a:ext uri="{96DAC541-7B7A-43D3-8B79-37D633B846F1}">
                    <asvg:svgBlip xmlns:asvg="http://schemas.microsoft.com/office/drawing/2016/SVG/main" r:embed="rId7"/>
                  </a:ext>
                </a:extLst>
              </a:blip>
              <a:stretch>
                <a:fillRect l="-7208" t="0" r="-7208" b="0"/>
              </a:stretch>
            </a:blipFill>
            <a:ln cap="sq">
              <a:noFill/>
              <a:prstDash val="solid"/>
              <a:miter/>
            </a:ln>
          </p:spPr>
        </p:sp>
        <p:sp>
          <p:nvSpPr>
            <p:cNvPr name="TextBox 21" id="21"/>
            <p:cNvSpPr txBox="true"/>
            <p:nvPr/>
          </p:nvSpPr>
          <p:spPr>
            <a:xfrm rot="0">
              <a:off x="218788" y="582939"/>
              <a:ext cx="5789786" cy="565257"/>
            </a:xfrm>
            <a:prstGeom prst="rect">
              <a:avLst/>
            </a:prstGeom>
          </p:spPr>
          <p:txBody>
            <a:bodyPr anchor="t" rtlCol="false" tIns="0" lIns="0" bIns="0" rIns="0">
              <a:spAutoFit/>
            </a:bodyPr>
            <a:lstStyle/>
            <a:p>
              <a:pPr algn="ctr" marL="0" indent="0" lvl="0">
                <a:lnSpc>
                  <a:spcPts val="3096"/>
                </a:lnSpc>
                <a:spcBef>
                  <a:spcPct val="0"/>
                </a:spcBef>
              </a:pPr>
              <a:r>
                <a:rPr lang="en-US" sz="3127">
                  <a:solidFill>
                    <a:srgbClr val="FFFFFF"/>
                  </a:solidFill>
                  <a:latin typeface="Tomorrow"/>
                  <a:ea typeface="Tomorrow"/>
                  <a:cs typeface="Tomorrow"/>
                  <a:sym typeface="Tomorrow"/>
                </a:rPr>
                <a:t>FLUXOS DE CONTROLE</a:t>
              </a:r>
            </a:p>
          </p:txBody>
        </p:sp>
      </p:grpSp>
      <p:grpSp>
        <p:nvGrpSpPr>
          <p:cNvPr name="Group 22" id="22"/>
          <p:cNvGrpSpPr/>
          <p:nvPr/>
        </p:nvGrpSpPr>
        <p:grpSpPr>
          <a:xfrm rot="0">
            <a:off x="12002809" y="8092236"/>
            <a:ext cx="4670521" cy="1706461"/>
            <a:chOff x="0" y="0"/>
            <a:chExt cx="6227362" cy="2275281"/>
          </a:xfrm>
        </p:grpSpPr>
        <p:sp>
          <p:nvSpPr>
            <p:cNvPr name="Freeform 23" id="23"/>
            <p:cNvSpPr/>
            <p:nvPr/>
          </p:nvSpPr>
          <p:spPr>
            <a:xfrm flipH="false" flipV="false" rot="0">
              <a:off x="0" y="0"/>
              <a:ext cx="6227362" cy="2275281"/>
            </a:xfrm>
            <a:custGeom>
              <a:avLst/>
              <a:gdLst/>
              <a:ahLst/>
              <a:cxnLst/>
              <a:rect r="r" b="b" t="t" l="l"/>
              <a:pathLst>
                <a:path h="2275281" w="6227362">
                  <a:moveTo>
                    <a:pt x="0" y="0"/>
                  </a:moveTo>
                  <a:lnTo>
                    <a:pt x="6227362" y="0"/>
                  </a:lnTo>
                  <a:lnTo>
                    <a:pt x="6227362" y="2275281"/>
                  </a:lnTo>
                  <a:lnTo>
                    <a:pt x="0" y="2275281"/>
                  </a:lnTo>
                  <a:lnTo>
                    <a:pt x="0" y="0"/>
                  </a:lnTo>
                  <a:close/>
                </a:path>
              </a:pathLst>
            </a:custGeom>
            <a:blipFill>
              <a:blip r:embed="rId6">
                <a:extLst>
                  <a:ext uri="{96DAC541-7B7A-43D3-8B79-37D633B846F1}">
                    <asvg:svgBlip xmlns:asvg="http://schemas.microsoft.com/office/drawing/2016/SVG/main" r:embed="rId7"/>
                  </a:ext>
                </a:extLst>
              </a:blip>
              <a:stretch>
                <a:fillRect l="-24186" t="0" r="-24186" b="0"/>
              </a:stretch>
            </a:blipFill>
            <a:ln cap="sq">
              <a:noFill/>
              <a:prstDash val="solid"/>
              <a:miter/>
            </a:ln>
          </p:spPr>
        </p:sp>
        <p:sp>
          <p:nvSpPr>
            <p:cNvPr name="TextBox 24" id="24"/>
            <p:cNvSpPr txBox="true"/>
            <p:nvPr/>
          </p:nvSpPr>
          <p:spPr>
            <a:xfrm rot="0">
              <a:off x="218788" y="582939"/>
              <a:ext cx="5789786" cy="1085957"/>
            </a:xfrm>
            <a:prstGeom prst="rect">
              <a:avLst/>
            </a:prstGeom>
          </p:spPr>
          <p:txBody>
            <a:bodyPr anchor="t" rtlCol="false" tIns="0" lIns="0" bIns="0" rIns="0">
              <a:spAutoFit/>
            </a:bodyPr>
            <a:lstStyle/>
            <a:p>
              <a:pPr algn="ctr" marL="0" indent="0" lvl="0">
                <a:lnSpc>
                  <a:spcPts val="3096"/>
                </a:lnSpc>
                <a:spcBef>
                  <a:spcPct val="0"/>
                </a:spcBef>
              </a:pPr>
              <a:r>
                <a:rPr lang="en-US" sz="3127">
                  <a:solidFill>
                    <a:srgbClr val="FFFFFF"/>
                  </a:solidFill>
                  <a:latin typeface="Tomorrow"/>
                  <a:ea typeface="Tomorrow"/>
                  <a:cs typeface="Tomorrow"/>
                  <a:sym typeface="Tomorrow"/>
                </a:rPr>
                <a:t>BARRA DE SINCRONIZAÇÃO</a:t>
              </a:r>
            </a:p>
          </p:txBody>
        </p:sp>
      </p:grpSp>
      <p:sp>
        <p:nvSpPr>
          <p:cNvPr name="Freeform 25" id="25"/>
          <p:cNvSpPr/>
          <p:nvPr/>
        </p:nvSpPr>
        <p:spPr>
          <a:xfrm flipH="false" flipV="false" rot="0">
            <a:off x="12418255" y="5900872"/>
            <a:ext cx="4255075" cy="2191364"/>
          </a:xfrm>
          <a:custGeom>
            <a:avLst/>
            <a:gdLst/>
            <a:ahLst/>
            <a:cxnLst/>
            <a:rect r="r" b="b" t="t" l="l"/>
            <a:pathLst>
              <a:path h="2191364" w="4255075">
                <a:moveTo>
                  <a:pt x="0" y="0"/>
                </a:moveTo>
                <a:lnTo>
                  <a:pt x="4255075" y="0"/>
                </a:lnTo>
                <a:lnTo>
                  <a:pt x="4255075" y="2191364"/>
                </a:lnTo>
                <a:lnTo>
                  <a:pt x="0" y="2191364"/>
                </a:lnTo>
                <a:lnTo>
                  <a:pt x="0" y="0"/>
                </a:lnTo>
                <a:close/>
              </a:path>
            </a:pathLst>
          </a:custGeom>
          <a:blipFill>
            <a:blip r:embed="rId8"/>
            <a:stretch>
              <a:fillRect l="0" t="0" r="0" b="0"/>
            </a:stretch>
          </a:blipFill>
        </p:spPr>
      </p:sp>
      <p:sp>
        <p:nvSpPr>
          <p:cNvPr name="TextBox 26" id="26"/>
          <p:cNvSpPr txBox="true"/>
          <p:nvPr/>
        </p:nvSpPr>
        <p:spPr>
          <a:xfrm rot="0">
            <a:off x="1919837" y="1141533"/>
            <a:ext cx="15750406" cy="673380"/>
          </a:xfrm>
          <a:prstGeom prst="rect">
            <a:avLst/>
          </a:prstGeom>
        </p:spPr>
        <p:txBody>
          <a:bodyPr anchor="t" rtlCol="false" tIns="0" lIns="0" bIns="0" rIns="0">
            <a:spAutoFit/>
          </a:bodyPr>
          <a:lstStyle/>
          <a:p>
            <a:pPr algn="l" marL="0" indent="0" lvl="0">
              <a:lnSpc>
                <a:spcPts val="5409"/>
              </a:lnSpc>
              <a:spcBef>
                <a:spcPct val="0"/>
              </a:spcBef>
            </a:pPr>
            <a:r>
              <a:rPr lang="en-US" sz="3863">
                <a:solidFill>
                  <a:srgbClr val="FFFFFF"/>
                </a:solidFill>
                <a:latin typeface="HK Modular"/>
                <a:ea typeface="HK Modular"/>
                <a:cs typeface="HK Modular"/>
                <a:sym typeface="HK Modular"/>
              </a:rPr>
              <a:t>Componentes do diagrama de Atividades</a:t>
            </a:r>
          </a:p>
        </p:txBody>
      </p:sp>
      <p:sp>
        <p:nvSpPr>
          <p:cNvPr name="Freeform 27" id="27"/>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9"/>
            <a:stretch>
              <a:fillRect l="-2752" t="0" r="-2752" b="0"/>
            </a:stretch>
          </a:blipFill>
        </p:spPr>
      </p:sp>
      <p:sp>
        <p:nvSpPr>
          <p:cNvPr name="TextBox 28" id="28"/>
          <p:cNvSpPr txBox="true"/>
          <p:nvPr/>
        </p:nvSpPr>
        <p:spPr>
          <a:xfrm rot="0">
            <a:off x="17514076" y="9438647"/>
            <a:ext cx="464641"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60</a:t>
            </a:r>
          </a:p>
        </p:txBody>
      </p:sp>
    </p:spTree>
  </p:cSld>
  <p:clrMapOvr>
    <a:masterClrMapping/>
  </p:clrMapOvr>
  <p:transition spd="slow">
    <p:push dir="l"/>
  </p:transition>
</p:sld>
</file>

<file path=ppt/slides/slide6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486400" y="9777827"/>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1894717" y="937096"/>
            <a:ext cx="13869148" cy="8768437"/>
            <a:chOff x="0" y="0"/>
            <a:chExt cx="3652780" cy="2309383"/>
          </a:xfrm>
        </p:grpSpPr>
        <p:sp>
          <p:nvSpPr>
            <p:cNvPr name="Freeform 5" id="5"/>
            <p:cNvSpPr/>
            <p:nvPr/>
          </p:nvSpPr>
          <p:spPr>
            <a:xfrm flipH="false" flipV="false" rot="0">
              <a:off x="0" y="0"/>
              <a:ext cx="3652780" cy="2309383"/>
            </a:xfrm>
            <a:custGeom>
              <a:avLst/>
              <a:gdLst/>
              <a:ahLst/>
              <a:cxnLst/>
              <a:rect r="r" b="b" t="t" l="l"/>
              <a:pathLst>
                <a:path h="2309383" w="3652780">
                  <a:moveTo>
                    <a:pt x="0" y="0"/>
                  </a:moveTo>
                  <a:lnTo>
                    <a:pt x="3652780" y="0"/>
                  </a:lnTo>
                  <a:lnTo>
                    <a:pt x="3652780" y="2309383"/>
                  </a:lnTo>
                  <a:lnTo>
                    <a:pt x="0" y="2309383"/>
                  </a:lnTo>
                  <a:close/>
                </a:path>
              </a:pathLst>
            </a:custGeom>
            <a:solidFill>
              <a:srgbClr val="FFFFFF"/>
            </a:solidFill>
          </p:spPr>
        </p:sp>
        <p:sp>
          <p:nvSpPr>
            <p:cNvPr name="TextBox 6" id="6"/>
            <p:cNvSpPr txBox="true"/>
            <p:nvPr/>
          </p:nvSpPr>
          <p:spPr>
            <a:xfrm>
              <a:off x="0" y="-38100"/>
              <a:ext cx="3652780" cy="234748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3612137" y="937096"/>
            <a:ext cx="10693332" cy="8848732"/>
          </a:xfrm>
          <a:custGeom>
            <a:avLst/>
            <a:gdLst/>
            <a:ahLst/>
            <a:cxnLst/>
            <a:rect r="r" b="b" t="t" l="l"/>
            <a:pathLst>
              <a:path h="8848732" w="10693332">
                <a:moveTo>
                  <a:pt x="0" y="0"/>
                </a:moveTo>
                <a:lnTo>
                  <a:pt x="10693332" y="0"/>
                </a:lnTo>
                <a:lnTo>
                  <a:pt x="10693332" y="8848732"/>
                </a:lnTo>
                <a:lnTo>
                  <a:pt x="0" y="8848732"/>
                </a:lnTo>
                <a:lnTo>
                  <a:pt x="0" y="0"/>
                </a:lnTo>
                <a:close/>
              </a:path>
            </a:pathLst>
          </a:custGeom>
          <a:blipFill>
            <a:blip r:embed="rId5"/>
            <a:stretch>
              <a:fillRect l="0" t="0" r="0" b="0"/>
            </a:stretch>
          </a:blipFill>
        </p:spPr>
      </p:sp>
      <p:sp>
        <p:nvSpPr>
          <p:cNvPr name="TextBox 8" id="8"/>
          <p:cNvSpPr txBox="true"/>
          <p:nvPr/>
        </p:nvSpPr>
        <p:spPr>
          <a:xfrm rot="0">
            <a:off x="2294959" y="220188"/>
            <a:ext cx="16678680" cy="581304"/>
          </a:xfrm>
          <a:prstGeom prst="rect">
            <a:avLst/>
          </a:prstGeom>
        </p:spPr>
        <p:txBody>
          <a:bodyPr anchor="t" rtlCol="false" tIns="0" lIns="0" bIns="0" rIns="0">
            <a:spAutoFit/>
          </a:bodyPr>
          <a:lstStyle/>
          <a:p>
            <a:pPr algn="l" marL="0" indent="0" lvl="0">
              <a:lnSpc>
                <a:spcPts val="4709"/>
              </a:lnSpc>
              <a:spcBef>
                <a:spcPct val="0"/>
              </a:spcBef>
            </a:pPr>
            <a:r>
              <a:rPr lang="en-US" sz="3363">
                <a:solidFill>
                  <a:srgbClr val="FFFFFF"/>
                </a:solidFill>
                <a:latin typeface="HK Modular"/>
                <a:ea typeface="HK Modular"/>
                <a:cs typeface="HK Modular"/>
                <a:sym typeface="HK Modular"/>
              </a:rPr>
              <a:t>diagrama de atividades - login e registro</a:t>
            </a:r>
          </a:p>
        </p:txBody>
      </p:sp>
      <p:sp>
        <p:nvSpPr>
          <p:cNvPr name="TextBox 9" id="9"/>
          <p:cNvSpPr txBox="true"/>
          <p:nvPr/>
        </p:nvSpPr>
        <p:spPr>
          <a:xfrm rot="0">
            <a:off x="17549423" y="9438647"/>
            <a:ext cx="393948"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61</a:t>
            </a:r>
          </a:p>
        </p:txBody>
      </p:sp>
    </p:spTree>
  </p:cSld>
  <p:clrMapOvr>
    <a:masterClrMapping/>
  </p:clrMapOvr>
  <p:transition spd="slow">
    <p:push dir="l"/>
  </p:transition>
</p:sld>
</file>

<file path=ppt/slides/slide6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486400" y="9777827"/>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1894717" y="937096"/>
            <a:ext cx="13869148" cy="8768437"/>
            <a:chOff x="0" y="0"/>
            <a:chExt cx="3652780" cy="2309383"/>
          </a:xfrm>
        </p:grpSpPr>
        <p:sp>
          <p:nvSpPr>
            <p:cNvPr name="Freeform 5" id="5"/>
            <p:cNvSpPr/>
            <p:nvPr/>
          </p:nvSpPr>
          <p:spPr>
            <a:xfrm flipH="false" flipV="false" rot="0">
              <a:off x="0" y="0"/>
              <a:ext cx="3652780" cy="2309383"/>
            </a:xfrm>
            <a:custGeom>
              <a:avLst/>
              <a:gdLst/>
              <a:ahLst/>
              <a:cxnLst/>
              <a:rect r="r" b="b" t="t" l="l"/>
              <a:pathLst>
                <a:path h="2309383" w="3652780">
                  <a:moveTo>
                    <a:pt x="0" y="0"/>
                  </a:moveTo>
                  <a:lnTo>
                    <a:pt x="3652780" y="0"/>
                  </a:lnTo>
                  <a:lnTo>
                    <a:pt x="3652780" y="2309383"/>
                  </a:lnTo>
                  <a:lnTo>
                    <a:pt x="0" y="2309383"/>
                  </a:lnTo>
                  <a:close/>
                </a:path>
              </a:pathLst>
            </a:custGeom>
            <a:solidFill>
              <a:srgbClr val="FFFFFF"/>
            </a:solidFill>
          </p:spPr>
        </p:sp>
        <p:sp>
          <p:nvSpPr>
            <p:cNvPr name="TextBox 6" id="6"/>
            <p:cNvSpPr txBox="true"/>
            <p:nvPr/>
          </p:nvSpPr>
          <p:spPr>
            <a:xfrm>
              <a:off x="0" y="-38100"/>
              <a:ext cx="3652780" cy="234748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858002" y="1653546"/>
            <a:ext cx="13942578" cy="6979908"/>
          </a:xfrm>
          <a:custGeom>
            <a:avLst/>
            <a:gdLst/>
            <a:ahLst/>
            <a:cxnLst/>
            <a:rect r="r" b="b" t="t" l="l"/>
            <a:pathLst>
              <a:path h="6979908" w="13942578">
                <a:moveTo>
                  <a:pt x="0" y="0"/>
                </a:moveTo>
                <a:lnTo>
                  <a:pt x="13942578" y="0"/>
                </a:lnTo>
                <a:lnTo>
                  <a:pt x="13942578" y="6979908"/>
                </a:lnTo>
                <a:lnTo>
                  <a:pt x="0" y="6979908"/>
                </a:lnTo>
                <a:lnTo>
                  <a:pt x="0" y="0"/>
                </a:lnTo>
                <a:close/>
              </a:path>
            </a:pathLst>
          </a:custGeom>
          <a:blipFill>
            <a:blip r:embed="rId5"/>
            <a:stretch>
              <a:fillRect l="0" t="0" r="0" b="-65295"/>
            </a:stretch>
          </a:blipFill>
        </p:spPr>
      </p:sp>
      <p:sp>
        <p:nvSpPr>
          <p:cNvPr name="TextBox 8" id="8"/>
          <p:cNvSpPr txBox="true"/>
          <p:nvPr/>
        </p:nvSpPr>
        <p:spPr>
          <a:xfrm rot="0">
            <a:off x="2294959" y="220188"/>
            <a:ext cx="16678680" cy="581304"/>
          </a:xfrm>
          <a:prstGeom prst="rect">
            <a:avLst/>
          </a:prstGeom>
        </p:spPr>
        <p:txBody>
          <a:bodyPr anchor="t" rtlCol="false" tIns="0" lIns="0" bIns="0" rIns="0">
            <a:spAutoFit/>
          </a:bodyPr>
          <a:lstStyle/>
          <a:p>
            <a:pPr algn="l" marL="0" indent="0" lvl="0">
              <a:lnSpc>
                <a:spcPts val="4709"/>
              </a:lnSpc>
              <a:spcBef>
                <a:spcPct val="0"/>
              </a:spcBef>
            </a:pPr>
            <a:r>
              <a:rPr lang="en-US" sz="3363">
                <a:solidFill>
                  <a:srgbClr val="FFFFFF"/>
                </a:solidFill>
                <a:latin typeface="HK Modular"/>
                <a:ea typeface="HK Modular"/>
                <a:cs typeface="HK Modular"/>
                <a:sym typeface="HK Modular"/>
              </a:rPr>
              <a:t>diagrama de atividades - login e registro</a:t>
            </a:r>
          </a:p>
        </p:txBody>
      </p:sp>
      <p:sp>
        <p:nvSpPr>
          <p:cNvPr name="TextBox 9" id="9"/>
          <p:cNvSpPr txBox="true"/>
          <p:nvPr/>
        </p:nvSpPr>
        <p:spPr>
          <a:xfrm rot="0">
            <a:off x="17515564" y="9438647"/>
            <a:ext cx="461665"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62</a:t>
            </a:r>
          </a:p>
        </p:txBody>
      </p:sp>
    </p:spTree>
  </p:cSld>
  <p:clrMapOvr>
    <a:masterClrMapping/>
  </p:clrMapOvr>
  <p:transition spd="slow">
    <p:push dir="l"/>
  </p:transition>
</p:sld>
</file>

<file path=ppt/slides/slide6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486400" y="9777827"/>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1894717" y="937096"/>
            <a:ext cx="13869148" cy="8768437"/>
            <a:chOff x="0" y="0"/>
            <a:chExt cx="3652780" cy="2309383"/>
          </a:xfrm>
        </p:grpSpPr>
        <p:sp>
          <p:nvSpPr>
            <p:cNvPr name="Freeform 5" id="5"/>
            <p:cNvSpPr/>
            <p:nvPr/>
          </p:nvSpPr>
          <p:spPr>
            <a:xfrm flipH="false" flipV="false" rot="0">
              <a:off x="0" y="0"/>
              <a:ext cx="3652780" cy="2309383"/>
            </a:xfrm>
            <a:custGeom>
              <a:avLst/>
              <a:gdLst/>
              <a:ahLst/>
              <a:cxnLst/>
              <a:rect r="r" b="b" t="t" l="l"/>
              <a:pathLst>
                <a:path h="2309383" w="3652780">
                  <a:moveTo>
                    <a:pt x="0" y="0"/>
                  </a:moveTo>
                  <a:lnTo>
                    <a:pt x="3652780" y="0"/>
                  </a:lnTo>
                  <a:lnTo>
                    <a:pt x="3652780" y="2309383"/>
                  </a:lnTo>
                  <a:lnTo>
                    <a:pt x="0" y="2309383"/>
                  </a:lnTo>
                  <a:close/>
                </a:path>
              </a:pathLst>
            </a:custGeom>
            <a:solidFill>
              <a:srgbClr val="FFFFFF"/>
            </a:solidFill>
          </p:spPr>
        </p:sp>
        <p:sp>
          <p:nvSpPr>
            <p:cNvPr name="TextBox 6" id="6"/>
            <p:cNvSpPr txBox="true"/>
            <p:nvPr/>
          </p:nvSpPr>
          <p:spPr>
            <a:xfrm>
              <a:off x="0" y="-38100"/>
              <a:ext cx="3652780" cy="234748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2559779" y="937096"/>
            <a:ext cx="11745690" cy="8744756"/>
          </a:xfrm>
          <a:custGeom>
            <a:avLst/>
            <a:gdLst/>
            <a:ahLst/>
            <a:cxnLst/>
            <a:rect r="r" b="b" t="t" l="l"/>
            <a:pathLst>
              <a:path h="8744756" w="11745690">
                <a:moveTo>
                  <a:pt x="0" y="0"/>
                </a:moveTo>
                <a:lnTo>
                  <a:pt x="11745690" y="0"/>
                </a:lnTo>
                <a:lnTo>
                  <a:pt x="11745690" y="8744756"/>
                </a:lnTo>
                <a:lnTo>
                  <a:pt x="0" y="8744756"/>
                </a:lnTo>
                <a:lnTo>
                  <a:pt x="0" y="0"/>
                </a:lnTo>
                <a:close/>
              </a:path>
            </a:pathLst>
          </a:custGeom>
          <a:blipFill>
            <a:blip r:embed="rId5"/>
            <a:stretch>
              <a:fillRect l="-54639" t="-69857" r="0" b="-2019"/>
            </a:stretch>
          </a:blipFill>
        </p:spPr>
      </p:sp>
      <p:sp>
        <p:nvSpPr>
          <p:cNvPr name="TextBox 8" id="8"/>
          <p:cNvSpPr txBox="true"/>
          <p:nvPr/>
        </p:nvSpPr>
        <p:spPr>
          <a:xfrm rot="0">
            <a:off x="2294959" y="220188"/>
            <a:ext cx="16678680" cy="581304"/>
          </a:xfrm>
          <a:prstGeom prst="rect">
            <a:avLst/>
          </a:prstGeom>
        </p:spPr>
        <p:txBody>
          <a:bodyPr anchor="t" rtlCol="false" tIns="0" lIns="0" bIns="0" rIns="0">
            <a:spAutoFit/>
          </a:bodyPr>
          <a:lstStyle/>
          <a:p>
            <a:pPr algn="l" marL="0" indent="0" lvl="0">
              <a:lnSpc>
                <a:spcPts val="4709"/>
              </a:lnSpc>
              <a:spcBef>
                <a:spcPct val="0"/>
              </a:spcBef>
            </a:pPr>
            <a:r>
              <a:rPr lang="en-US" sz="3363">
                <a:solidFill>
                  <a:srgbClr val="FFFFFF"/>
                </a:solidFill>
                <a:latin typeface="HK Modular"/>
                <a:ea typeface="HK Modular"/>
                <a:cs typeface="HK Modular"/>
                <a:sym typeface="HK Modular"/>
              </a:rPr>
              <a:t>diagrama de atividades - login e registro</a:t>
            </a:r>
          </a:p>
        </p:txBody>
      </p:sp>
      <p:sp>
        <p:nvSpPr>
          <p:cNvPr name="TextBox 9" id="9"/>
          <p:cNvSpPr txBox="true"/>
          <p:nvPr/>
        </p:nvSpPr>
        <p:spPr>
          <a:xfrm rot="0">
            <a:off x="17513630" y="9438647"/>
            <a:ext cx="465534"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63</a:t>
            </a:r>
          </a:p>
        </p:txBody>
      </p:sp>
    </p:spTree>
  </p:cSld>
  <p:clrMapOvr>
    <a:masterClrMapping/>
  </p:clrMapOvr>
  <p:transition spd="slow">
    <p:push dir="l"/>
  </p:transition>
</p:sld>
</file>

<file path=ppt/slides/slide6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6084111" y="9671304"/>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4413708" y="1028700"/>
            <a:ext cx="10262287" cy="8509588"/>
            <a:chOff x="0" y="0"/>
            <a:chExt cx="2599129" cy="2155223"/>
          </a:xfrm>
        </p:grpSpPr>
        <p:sp>
          <p:nvSpPr>
            <p:cNvPr name="Freeform 5" id="5"/>
            <p:cNvSpPr/>
            <p:nvPr/>
          </p:nvSpPr>
          <p:spPr>
            <a:xfrm flipH="false" flipV="false" rot="0">
              <a:off x="0" y="0"/>
              <a:ext cx="2599129" cy="2155223"/>
            </a:xfrm>
            <a:custGeom>
              <a:avLst/>
              <a:gdLst/>
              <a:ahLst/>
              <a:cxnLst/>
              <a:rect r="r" b="b" t="t" l="l"/>
              <a:pathLst>
                <a:path h="2155223" w="2599129">
                  <a:moveTo>
                    <a:pt x="0" y="0"/>
                  </a:moveTo>
                  <a:lnTo>
                    <a:pt x="2599129" y="0"/>
                  </a:lnTo>
                  <a:lnTo>
                    <a:pt x="2599129" y="2155223"/>
                  </a:lnTo>
                  <a:lnTo>
                    <a:pt x="0" y="2155223"/>
                  </a:lnTo>
                  <a:close/>
                </a:path>
              </a:pathLst>
            </a:custGeom>
            <a:solidFill>
              <a:srgbClr val="FFFFFF"/>
            </a:solidFill>
          </p:spPr>
        </p:sp>
        <p:sp>
          <p:nvSpPr>
            <p:cNvPr name="TextBox 6" id="6"/>
            <p:cNvSpPr txBox="true"/>
            <p:nvPr/>
          </p:nvSpPr>
          <p:spPr>
            <a:xfrm>
              <a:off x="0" y="-38100"/>
              <a:ext cx="2599129" cy="219332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4413708" y="1050489"/>
            <a:ext cx="9484251" cy="8509588"/>
          </a:xfrm>
          <a:custGeom>
            <a:avLst/>
            <a:gdLst/>
            <a:ahLst/>
            <a:cxnLst/>
            <a:rect r="r" b="b" t="t" l="l"/>
            <a:pathLst>
              <a:path h="8509588" w="9484251">
                <a:moveTo>
                  <a:pt x="0" y="0"/>
                </a:moveTo>
                <a:lnTo>
                  <a:pt x="9484251" y="0"/>
                </a:lnTo>
                <a:lnTo>
                  <a:pt x="9484251" y="8509588"/>
                </a:lnTo>
                <a:lnTo>
                  <a:pt x="0" y="8509588"/>
                </a:lnTo>
                <a:lnTo>
                  <a:pt x="0" y="0"/>
                </a:lnTo>
                <a:close/>
              </a:path>
            </a:pathLst>
          </a:custGeom>
          <a:blipFill>
            <a:blip r:embed="rId5"/>
            <a:stretch>
              <a:fillRect l="0" t="-1477" r="0" b="-1477"/>
            </a:stretch>
          </a:blipFill>
        </p:spPr>
      </p:sp>
      <p:sp>
        <p:nvSpPr>
          <p:cNvPr name="TextBox 8" id="8"/>
          <p:cNvSpPr txBox="true"/>
          <p:nvPr/>
        </p:nvSpPr>
        <p:spPr>
          <a:xfrm rot="0">
            <a:off x="1402371" y="421020"/>
            <a:ext cx="16678680" cy="581304"/>
          </a:xfrm>
          <a:prstGeom prst="rect">
            <a:avLst/>
          </a:prstGeom>
        </p:spPr>
        <p:txBody>
          <a:bodyPr anchor="t" rtlCol="false" tIns="0" lIns="0" bIns="0" rIns="0">
            <a:spAutoFit/>
          </a:bodyPr>
          <a:lstStyle/>
          <a:p>
            <a:pPr algn="l" marL="0" indent="0" lvl="0">
              <a:lnSpc>
                <a:spcPts val="4709"/>
              </a:lnSpc>
              <a:spcBef>
                <a:spcPct val="0"/>
              </a:spcBef>
            </a:pPr>
            <a:r>
              <a:rPr lang="en-US" sz="3363">
                <a:solidFill>
                  <a:srgbClr val="FFFFFF"/>
                </a:solidFill>
                <a:latin typeface="HK Modular"/>
                <a:ea typeface="HK Modular"/>
                <a:cs typeface="HK Modular"/>
                <a:sym typeface="HK Modular"/>
              </a:rPr>
              <a:t>diagrama de atividades - Mensagem no Telegram</a:t>
            </a:r>
          </a:p>
        </p:txBody>
      </p:sp>
      <p:sp>
        <p:nvSpPr>
          <p:cNvPr name="TextBox 9" id="9"/>
          <p:cNvSpPr txBox="true"/>
          <p:nvPr/>
        </p:nvSpPr>
        <p:spPr>
          <a:xfrm rot="0">
            <a:off x="17511323" y="9438647"/>
            <a:ext cx="470148"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64</a:t>
            </a:r>
          </a:p>
        </p:txBody>
      </p:sp>
    </p:spTree>
  </p:cSld>
  <p:clrMapOvr>
    <a:masterClrMapping/>
  </p:clrMapOvr>
  <p:transition spd="slow">
    <p:push dir="l"/>
  </p:transition>
</p:sld>
</file>

<file path=ppt/slides/slide6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6084111" y="9671304"/>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2514444" y="1028700"/>
            <a:ext cx="14020407" cy="8509588"/>
            <a:chOff x="0" y="0"/>
            <a:chExt cx="3550948" cy="2155223"/>
          </a:xfrm>
        </p:grpSpPr>
        <p:sp>
          <p:nvSpPr>
            <p:cNvPr name="Freeform 5" id="5"/>
            <p:cNvSpPr/>
            <p:nvPr/>
          </p:nvSpPr>
          <p:spPr>
            <a:xfrm flipH="false" flipV="false" rot="0">
              <a:off x="0" y="0"/>
              <a:ext cx="3550948" cy="2155223"/>
            </a:xfrm>
            <a:custGeom>
              <a:avLst/>
              <a:gdLst/>
              <a:ahLst/>
              <a:cxnLst/>
              <a:rect r="r" b="b" t="t" l="l"/>
              <a:pathLst>
                <a:path h="2155223" w="3550948">
                  <a:moveTo>
                    <a:pt x="0" y="0"/>
                  </a:moveTo>
                  <a:lnTo>
                    <a:pt x="3550948" y="0"/>
                  </a:lnTo>
                  <a:lnTo>
                    <a:pt x="3550948" y="2155223"/>
                  </a:lnTo>
                  <a:lnTo>
                    <a:pt x="0" y="2155223"/>
                  </a:lnTo>
                  <a:close/>
                </a:path>
              </a:pathLst>
            </a:custGeom>
            <a:solidFill>
              <a:srgbClr val="FFFFFF"/>
            </a:solidFill>
          </p:spPr>
        </p:sp>
        <p:sp>
          <p:nvSpPr>
            <p:cNvPr name="TextBox 6" id="6"/>
            <p:cNvSpPr txBox="true"/>
            <p:nvPr/>
          </p:nvSpPr>
          <p:spPr>
            <a:xfrm>
              <a:off x="0" y="-38100"/>
              <a:ext cx="3550948" cy="219332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2514444" y="1447021"/>
            <a:ext cx="13777787" cy="7489501"/>
          </a:xfrm>
          <a:custGeom>
            <a:avLst/>
            <a:gdLst/>
            <a:ahLst/>
            <a:cxnLst/>
            <a:rect r="r" b="b" t="t" l="l"/>
            <a:pathLst>
              <a:path h="7489501" w="13777787">
                <a:moveTo>
                  <a:pt x="0" y="0"/>
                </a:moveTo>
                <a:lnTo>
                  <a:pt x="13777786" y="0"/>
                </a:lnTo>
                <a:lnTo>
                  <a:pt x="13777786" y="7489501"/>
                </a:lnTo>
                <a:lnTo>
                  <a:pt x="0" y="7489501"/>
                </a:lnTo>
                <a:lnTo>
                  <a:pt x="0" y="0"/>
                </a:lnTo>
                <a:close/>
              </a:path>
            </a:pathLst>
          </a:custGeom>
          <a:blipFill>
            <a:blip r:embed="rId5"/>
            <a:stretch>
              <a:fillRect l="0" t="-2439" r="0" b="-67495"/>
            </a:stretch>
          </a:blipFill>
        </p:spPr>
      </p:sp>
      <p:sp>
        <p:nvSpPr>
          <p:cNvPr name="TextBox 8" id="8"/>
          <p:cNvSpPr txBox="true"/>
          <p:nvPr/>
        </p:nvSpPr>
        <p:spPr>
          <a:xfrm rot="0">
            <a:off x="1402371" y="421020"/>
            <a:ext cx="16678680" cy="581304"/>
          </a:xfrm>
          <a:prstGeom prst="rect">
            <a:avLst/>
          </a:prstGeom>
        </p:spPr>
        <p:txBody>
          <a:bodyPr anchor="t" rtlCol="false" tIns="0" lIns="0" bIns="0" rIns="0">
            <a:spAutoFit/>
          </a:bodyPr>
          <a:lstStyle/>
          <a:p>
            <a:pPr algn="l" marL="0" indent="0" lvl="0">
              <a:lnSpc>
                <a:spcPts val="4709"/>
              </a:lnSpc>
              <a:spcBef>
                <a:spcPct val="0"/>
              </a:spcBef>
            </a:pPr>
            <a:r>
              <a:rPr lang="en-US" sz="3363">
                <a:solidFill>
                  <a:srgbClr val="FFFFFF"/>
                </a:solidFill>
                <a:latin typeface="HK Modular"/>
                <a:ea typeface="HK Modular"/>
                <a:cs typeface="HK Modular"/>
                <a:sym typeface="HK Modular"/>
              </a:rPr>
              <a:t>diagrama de atividades - Mensagem no Telegram</a:t>
            </a:r>
          </a:p>
        </p:txBody>
      </p:sp>
      <p:sp>
        <p:nvSpPr>
          <p:cNvPr name="TextBox 9" id="9"/>
          <p:cNvSpPr txBox="true"/>
          <p:nvPr/>
        </p:nvSpPr>
        <p:spPr>
          <a:xfrm rot="0">
            <a:off x="17511472" y="9438647"/>
            <a:ext cx="469850"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65</a:t>
            </a:r>
          </a:p>
        </p:txBody>
      </p:sp>
    </p:spTree>
  </p:cSld>
  <p:clrMapOvr>
    <a:masterClrMapping/>
  </p:clrMapOvr>
  <p:transition spd="slow">
    <p:push dir="l"/>
  </p:transition>
</p:sld>
</file>

<file path=ppt/slides/slide6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6084111" y="9671304"/>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4413708" y="1028700"/>
            <a:ext cx="10262287" cy="8509588"/>
            <a:chOff x="0" y="0"/>
            <a:chExt cx="2599129" cy="2155223"/>
          </a:xfrm>
        </p:grpSpPr>
        <p:sp>
          <p:nvSpPr>
            <p:cNvPr name="Freeform 5" id="5"/>
            <p:cNvSpPr/>
            <p:nvPr/>
          </p:nvSpPr>
          <p:spPr>
            <a:xfrm flipH="false" flipV="false" rot="0">
              <a:off x="0" y="0"/>
              <a:ext cx="2599129" cy="2155223"/>
            </a:xfrm>
            <a:custGeom>
              <a:avLst/>
              <a:gdLst/>
              <a:ahLst/>
              <a:cxnLst/>
              <a:rect r="r" b="b" t="t" l="l"/>
              <a:pathLst>
                <a:path h="2155223" w="2599129">
                  <a:moveTo>
                    <a:pt x="0" y="0"/>
                  </a:moveTo>
                  <a:lnTo>
                    <a:pt x="2599129" y="0"/>
                  </a:lnTo>
                  <a:lnTo>
                    <a:pt x="2599129" y="2155223"/>
                  </a:lnTo>
                  <a:lnTo>
                    <a:pt x="0" y="2155223"/>
                  </a:lnTo>
                  <a:close/>
                </a:path>
              </a:pathLst>
            </a:custGeom>
            <a:solidFill>
              <a:srgbClr val="FFFFFF"/>
            </a:solidFill>
          </p:spPr>
        </p:sp>
        <p:sp>
          <p:nvSpPr>
            <p:cNvPr name="TextBox 6" id="6"/>
            <p:cNvSpPr txBox="true"/>
            <p:nvPr/>
          </p:nvSpPr>
          <p:spPr>
            <a:xfrm>
              <a:off x="0" y="-38100"/>
              <a:ext cx="2599129" cy="219332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4752642" y="1683435"/>
            <a:ext cx="9145317" cy="7876641"/>
          </a:xfrm>
          <a:custGeom>
            <a:avLst/>
            <a:gdLst/>
            <a:ahLst/>
            <a:cxnLst/>
            <a:rect r="r" b="b" t="t" l="l"/>
            <a:pathLst>
              <a:path h="7876641" w="9145317">
                <a:moveTo>
                  <a:pt x="0" y="0"/>
                </a:moveTo>
                <a:lnTo>
                  <a:pt x="9145317" y="0"/>
                </a:lnTo>
                <a:lnTo>
                  <a:pt x="9145317" y="7876642"/>
                </a:lnTo>
                <a:lnTo>
                  <a:pt x="0" y="7876642"/>
                </a:lnTo>
                <a:lnTo>
                  <a:pt x="0" y="0"/>
                </a:lnTo>
                <a:close/>
              </a:path>
            </a:pathLst>
          </a:custGeom>
          <a:blipFill>
            <a:blip r:embed="rId5"/>
            <a:stretch>
              <a:fillRect l="-66947" t="-76486" r="0" b="-2569"/>
            </a:stretch>
          </a:blipFill>
        </p:spPr>
      </p:sp>
      <p:sp>
        <p:nvSpPr>
          <p:cNvPr name="TextBox 8" id="8"/>
          <p:cNvSpPr txBox="true"/>
          <p:nvPr/>
        </p:nvSpPr>
        <p:spPr>
          <a:xfrm rot="0">
            <a:off x="1402371" y="421020"/>
            <a:ext cx="16678680" cy="581304"/>
          </a:xfrm>
          <a:prstGeom prst="rect">
            <a:avLst/>
          </a:prstGeom>
        </p:spPr>
        <p:txBody>
          <a:bodyPr anchor="t" rtlCol="false" tIns="0" lIns="0" bIns="0" rIns="0">
            <a:spAutoFit/>
          </a:bodyPr>
          <a:lstStyle/>
          <a:p>
            <a:pPr algn="l" marL="0" indent="0" lvl="0">
              <a:lnSpc>
                <a:spcPts val="4709"/>
              </a:lnSpc>
              <a:spcBef>
                <a:spcPct val="0"/>
              </a:spcBef>
            </a:pPr>
            <a:r>
              <a:rPr lang="en-US" sz="3363">
                <a:solidFill>
                  <a:srgbClr val="FFFFFF"/>
                </a:solidFill>
                <a:latin typeface="HK Modular"/>
                <a:ea typeface="HK Modular"/>
                <a:cs typeface="HK Modular"/>
                <a:sym typeface="HK Modular"/>
              </a:rPr>
              <a:t>diagrama de atividades - Mensagem no Telegram</a:t>
            </a:r>
          </a:p>
        </p:txBody>
      </p:sp>
      <p:sp>
        <p:nvSpPr>
          <p:cNvPr name="TextBox 9" id="9"/>
          <p:cNvSpPr txBox="true"/>
          <p:nvPr/>
        </p:nvSpPr>
        <p:spPr>
          <a:xfrm rot="0">
            <a:off x="17510281" y="9438647"/>
            <a:ext cx="472232"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66</a:t>
            </a:r>
          </a:p>
        </p:txBody>
      </p:sp>
    </p:spTree>
  </p:cSld>
  <p:clrMapOvr>
    <a:masterClrMapping/>
  </p:clrMapOvr>
  <p:transition spd="slow">
    <p:push dir="l"/>
  </p:transition>
</p:sld>
</file>

<file path=ppt/slides/slide6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486400" y="9777827"/>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1894717" y="937096"/>
            <a:ext cx="13869148" cy="8768437"/>
            <a:chOff x="0" y="0"/>
            <a:chExt cx="3652780" cy="2309383"/>
          </a:xfrm>
        </p:grpSpPr>
        <p:sp>
          <p:nvSpPr>
            <p:cNvPr name="Freeform 5" id="5"/>
            <p:cNvSpPr/>
            <p:nvPr/>
          </p:nvSpPr>
          <p:spPr>
            <a:xfrm flipH="false" flipV="false" rot="0">
              <a:off x="0" y="0"/>
              <a:ext cx="3652780" cy="2309383"/>
            </a:xfrm>
            <a:custGeom>
              <a:avLst/>
              <a:gdLst/>
              <a:ahLst/>
              <a:cxnLst/>
              <a:rect r="r" b="b" t="t" l="l"/>
              <a:pathLst>
                <a:path h="2309383" w="3652780">
                  <a:moveTo>
                    <a:pt x="0" y="0"/>
                  </a:moveTo>
                  <a:lnTo>
                    <a:pt x="3652780" y="0"/>
                  </a:lnTo>
                  <a:lnTo>
                    <a:pt x="3652780" y="2309383"/>
                  </a:lnTo>
                  <a:lnTo>
                    <a:pt x="0" y="2309383"/>
                  </a:lnTo>
                  <a:close/>
                </a:path>
              </a:pathLst>
            </a:custGeom>
            <a:solidFill>
              <a:srgbClr val="FFFFFF"/>
            </a:solidFill>
          </p:spPr>
        </p:sp>
        <p:sp>
          <p:nvSpPr>
            <p:cNvPr name="TextBox 6" id="6"/>
            <p:cNvSpPr txBox="true"/>
            <p:nvPr/>
          </p:nvSpPr>
          <p:spPr>
            <a:xfrm>
              <a:off x="0" y="-38100"/>
              <a:ext cx="3652780" cy="234748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3893321" y="937096"/>
            <a:ext cx="9665228" cy="8940336"/>
          </a:xfrm>
          <a:custGeom>
            <a:avLst/>
            <a:gdLst/>
            <a:ahLst/>
            <a:cxnLst/>
            <a:rect r="r" b="b" t="t" l="l"/>
            <a:pathLst>
              <a:path h="8940336" w="9665228">
                <a:moveTo>
                  <a:pt x="0" y="0"/>
                </a:moveTo>
                <a:lnTo>
                  <a:pt x="9665228" y="0"/>
                </a:lnTo>
                <a:lnTo>
                  <a:pt x="9665228" y="8940336"/>
                </a:lnTo>
                <a:lnTo>
                  <a:pt x="0" y="8940336"/>
                </a:lnTo>
                <a:lnTo>
                  <a:pt x="0" y="0"/>
                </a:lnTo>
                <a:close/>
              </a:path>
            </a:pathLst>
          </a:custGeom>
          <a:blipFill>
            <a:blip r:embed="rId5"/>
            <a:stretch>
              <a:fillRect l="0" t="0" r="0" b="0"/>
            </a:stretch>
          </a:blipFill>
        </p:spPr>
      </p:sp>
      <p:sp>
        <p:nvSpPr>
          <p:cNvPr name="TextBox 8" id="8"/>
          <p:cNvSpPr txBox="true"/>
          <p:nvPr/>
        </p:nvSpPr>
        <p:spPr>
          <a:xfrm rot="0">
            <a:off x="1028700" y="220188"/>
            <a:ext cx="16947339" cy="581304"/>
          </a:xfrm>
          <a:prstGeom prst="rect">
            <a:avLst/>
          </a:prstGeom>
        </p:spPr>
        <p:txBody>
          <a:bodyPr anchor="t" rtlCol="false" tIns="0" lIns="0" bIns="0" rIns="0">
            <a:spAutoFit/>
          </a:bodyPr>
          <a:lstStyle/>
          <a:p>
            <a:pPr algn="l" marL="0" indent="0" lvl="0">
              <a:lnSpc>
                <a:spcPts val="4709"/>
              </a:lnSpc>
              <a:spcBef>
                <a:spcPct val="0"/>
              </a:spcBef>
            </a:pPr>
            <a:r>
              <a:rPr lang="en-US" sz="3363">
                <a:solidFill>
                  <a:srgbClr val="FFFFFF"/>
                </a:solidFill>
                <a:latin typeface="HK Modular"/>
                <a:ea typeface="HK Modular"/>
                <a:cs typeface="HK Modular"/>
                <a:sym typeface="HK Modular"/>
              </a:rPr>
              <a:t>diagrama de atividades - Classificação de email</a:t>
            </a:r>
          </a:p>
        </p:txBody>
      </p:sp>
      <p:sp>
        <p:nvSpPr>
          <p:cNvPr name="TextBox 9" id="9"/>
          <p:cNvSpPr txBox="true"/>
          <p:nvPr/>
        </p:nvSpPr>
        <p:spPr>
          <a:xfrm rot="0">
            <a:off x="17528810" y="9438647"/>
            <a:ext cx="435173"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67</a:t>
            </a:r>
          </a:p>
        </p:txBody>
      </p:sp>
    </p:spTree>
  </p:cSld>
  <p:clrMapOvr>
    <a:masterClrMapping/>
  </p:clrMapOvr>
  <p:transition spd="slow">
    <p:push dir="l"/>
  </p:transition>
</p:sld>
</file>

<file path=ppt/slides/slide6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486400" y="9777827"/>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1894717" y="937096"/>
            <a:ext cx="13869148" cy="8768437"/>
            <a:chOff x="0" y="0"/>
            <a:chExt cx="3652780" cy="2309383"/>
          </a:xfrm>
        </p:grpSpPr>
        <p:sp>
          <p:nvSpPr>
            <p:cNvPr name="Freeform 5" id="5"/>
            <p:cNvSpPr/>
            <p:nvPr/>
          </p:nvSpPr>
          <p:spPr>
            <a:xfrm flipH="false" flipV="false" rot="0">
              <a:off x="0" y="0"/>
              <a:ext cx="3652780" cy="2309383"/>
            </a:xfrm>
            <a:custGeom>
              <a:avLst/>
              <a:gdLst/>
              <a:ahLst/>
              <a:cxnLst/>
              <a:rect r="r" b="b" t="t" l="l"/>
              <a:pathLst>
                <a:path h="2309383" w="3652780">
                  <a:moveTo>
                    <a:pt x="0" y="0"/>
                  </a:moveTo>
                  <a:lnTo>
                    <a:pt x="3652780" y="0"/>
                  </a:lnTo>
                  <a:lnTo>
                    <a:pt x="3652780" y="2309383"/>
                  </a:lnTo>
                  <a:lnTo>
                    <a:pt x="0" y="2309383"/>
                  </a:lnTo>
                  <a:close/>
                </a:path>
              </a:pathLst>
            </a:custGeom>
            <a:solidFill>
              <a:srgbClr val="FFFFFF"/>
            </a:solidFill>
          </p:spPr>
        </p:sp>
        <p:sp>
          <p:nvSpPr>
            <p:cNvPr name="TextBox 6" id="6"/>
            <p:cNvSpPr txBox="true"/>
            <p:nvPr/>
          </p:nvSpPr>
          <p:spPr>
            <a:xfrm>
              <a:off x="0" y="-38100"/>
              <a:ext cx="3652780" cy="234748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5328153" y="889500"/>
            <a:ext cx="8498205" cy="8744756"/>
          </a:xfrm>
          <a:custGeom>
            <a:avLst/>
            <a:gdLst/>
            <a:ahLst/>
            <a:cxnLst/>
            <a:rect r="r" b="b" t="t" l="l"/>
            <a:pathLst>
              <a:path h="8744756" w="8498205">
                <a:moveTo>
                  <a:pt x="0" y="0"/>
                </a:moveTo>
                <a:lnTo>
                  <a:pt x="8498205" y="0"/>
                </a:lnTo>
                <a:lnTo>
                  <a:pt x="8498205" y="8744756"/>
                </a:lnTo>
                <a:lnTo>
                  <a:pt x="0" y="8744756"/>
                </a:lnTo>
                <a:lnTo>
                  <a:pt x="0" y="0"/>
                </a:lnTo>
                <a:close/>
              </a:path>
            </a:pathLst>
          </a:custGeom>
          <a:blipFill>
            <a:blip r:embed="rId5"/>
            <a:stretch>
              <a:fillRect l="0" t="-10747" r="0" b="0"/>
            </a:stretch>
          </a:blipFill>
        </p:spPr>
      </p:sp>
      <p:sp>
        <p:nvSpPr>
          <p:cNvPr name="TextBox 8" id="8"/>
          <p:cNvSpPr txBox="true"/>
          <p:nvPr/>
        </p:nvSpPr>
        <p:spPr>
          <a:xfrm rot="0">
            <a:off x="628819" y="164624"/>
            <a:ext cx="16885629" cy="581304"/>
          </a:xfrm>
          <a:prstGeom prst="rect">
            <a:avLst/>
          </a:prstGeom>
        </p:spPr>
        <p:txBody>
          <a:bodyPr anchor="t" rtlCol="false" tIns="0" lIns="0" bIns="0" rIns="0">
            <a:spAutoFit/>
          </a:bodyPr>
          <a:lstStyle/>
          <a:p>
            <a:pPr algn="l" marL="0" indent="0" lvl="0">
              <a:lnSpc>
                <a:spcPts val="4709"/>
              </a:lnSpc>
              <a:spcBef>
                <a:spcPct val="0"/>
              </a:spcBef>
            </a:pPr>
            <a:r>
              <a:rPr lang="en-US" sz="3363">
                <a:solidFill>
                  <a:srgbClr val="FFFFFF"/>
                </a:solidFill>
                <a:latin typeface="HK Modular"/>
                <a:ea typeface="HK Modular"/>
                <a:cs typeface="HK Modular"/>
                <a:sym typeface="HK Modular"/>
              </a:rPr>
              <a:t>diagrama de atividades - Criação de Tarefa</a:t>
            </a:r>
          </a:p>
        </p:txBody>
      </p:sp>
      <p:sp>
        <p:nvSpPr>
          <p:cNvPr name="TextBox 9" id="9"/>
          <p:cNvSpPr txBox="true"/>
          <p:nvPr/>
        </p:nvSpPr>
        <p:spPr>
          <a:xfrm rot="0">
            <a:off x="17513481" y="9438647"/>
            <a:ext cx="465832"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68</a:t>
            </a:r>
          </a:p>
        </p:txBody>
      </p:sp>
    </p:spTree>
  </p:cSld>
  <p:clrMapOvr>
    <a:masterClrMapping/>
  </p:clrMapOvr>
  <p:transition spd="slow">
    <p:push dir="l"/>
  </p:transition>
</p:sld>
</file>

<file path=ppt/slides/slide6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486400" y="9777827"/>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6036730" y="937096"/>
            <a:ext cx="5928605" cy="8768437"/>
            <a:chOff x="0" y="0"/>
            <a:chExt cx="1561443" cy="2309383"/>
          </a:xfrm>
        </p:grpSpPr>
        <p:sp>
          <p:nvSpPr>
            <p:cNvPr name="Freeform 5" id="5"/>
            <p:cNvSpPr/>
            <p:nvPr/>
          </p:nvSpPr>
          <p:spPr>
            <a:xfrm flipH="false" flipV="false" rot="0">
              <a:off x="0" y="0"/>
              <a:ext cx="1561443" cy="2309383"/>
            </a:xfrm>
            <a:custGeom>
              <a:avLst/>
              <a:gdLst/>
              <a:ahLst/>
              <a:cxnLst/>
              <a:rect r="r" b="b" t="t" l="l"/>
              <a:pathLst>
                <a:path h="2309383" w="1561443">
                  <a:moveTo>
                    <a:pt x="0" y="0"/>
                  </a:moveTo>
                  <a:lnTo>
                    <a:pt x="1561443" y="0"/>
                  </a:lnTo>
                  <a:lnTo>
                    <a:pt x="1561443" y="2309383"/>
                  </a:lnTo>
                  <a:lnTo>
                    <a:pt x="0" y="2309383"/>
                  </a:lnTo>
                  <a:close/>
                </a:path>
              </a:pathLst>
            </a:custGeom>
            <a:solidFill>
              <a:srgbClr val="FFFFFF"/>
            </a:solidFill>
          </p:spPr>
        </p:sp>
        <p:sp>
          <p:nvSpPr>
            <p:cNvPr name="TextBox 6" id="6"/>
            <p:cNvSpPr txBox="true"/>
            <p:nvPr/>
          </p:nvSpPr>
          <p:spPr>
            <a:xfrm>
              <a:off x="0" y="-38100"/>
              <a:ext cx="1561443" cy="234748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6719736" y="933450"/>
            <a:ext cx="4219110" cy="8676833"/>
          </a:xfrm>
          <a:custGeom>
            <a:avLst/>
            <a:gdLst/>
            <a:ahLst/>
            <a:cxnLst/>
            <a:rect r="r" b="b" t="t" l="l"/>
            <a:pathLst>
              <a:path h="8676833" w="4219110">
                <a:moveTo>
                  <a:pt x="0" y="0"/>
                </a:moveTo>
                <a:lnTo>
                  <a:pt x="4219110" y="0"/>
                </a:lnTo>
                <a:lnTo>
                  <a:pt x="4219110" y="8676833"/>
                </a:lnTo>
                <a:lnTo>
                  <a:pt x="0" y="8676833"/>
                </a:lnTo>
                <a:lnTo>
                  <a:pt x="0" y="0"/>
                </a:lnTo>
                <a:close/>
              </a:path>
            </a:pathLst>
          </a:custGeom>
          <a:blipFill>
            <a:blip r:embed="rId5"/>
            <a:stretch>
              <a:fillRect l="0" t="0" r="0" b="0"/>
            </a:stretch>
          </a:blipFill>
        </p:spPr>
      </p:sp>
      <p:sp>
        <p:nvSpPr>
          <p:cNvPr name="TextBox 8" id="8"/>
          <p:cNvSpPr txBox="true"/>
          <p:nvPr/>
        </p:nvSpPr>
        <p:spPr>
          <a:xfrm rot="0">
            <a:off x="830909" y="352146"/>
            <a:ext cx="17147288" cy="581304"/>
          </a:xfrm>
          <a:prstGeom prst="rect">
            <a:avLst/>
          </a:prstGeom>
        </p:spPr>
        <p:txBody>
          <a:bodyPr anchor="t" rtlCol="false" tIns="0" lIns="0" bIns="0" rIns="0">
            <a:spAutoFit/>
          </a:bodyPr>
          <a:lstStyle/>
          <a:p>
            <a:pPr algn="l" marL="0" indent="0" lvl="0">
              <a:lnSpc>
                <a:spcPts val="4709"/>
              </a:lnSpc>
              <a:spcBef>
                <a:spcPct val="0"/>
              </a:spcBef>
            </a:pPr>
            <a:r>
              <a:rPr lang="en-US" sz="3363">
                <a:solidFill>
                  <a:srgbClr val="FFFFFF"/>
                </a:solidFill>
                <a:latin typeface="HK Modular"/>
                <a:ea typeface="HK Modular"/>
                <a:cs typeface="HK Modular"/>
                <a:sym typeface="HK Modular"/>
              </a:rPr>
              <a:t>diagrama de atividades - Encerramento de evento</a:t>
            </a:r>
          </a:p>
        </p:txBody>
      </p:sp>
      <p:sp>
        <p:nvSpPr>
          <p:cNvPr name="TextBox 9" id="9"/>
          <p:cNvSpPr txBox="true"/>
          <p:nvPr/>
        </p:nvSpPr>
        <p:spPr>
          <a:xfrm rot="0">
            <a:off x="17507825" y="9438647"/>
            <a:ext cx="477143"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69</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830907" y="-1886260"/>
            <a:ext cx="19211580" cy="19211580"/>
          </a:xfrm>
          <a:custGeom>
            <a:avLst/>
            <a:gdLst/>
            <a:ahLst/>
            <a:cxnLst/>
            <a:rect r="r" b="b" t="t" l="l"/>
            <a:pathLst>
              <a:path h="19211580" w="19211580">
                <a:moveTo>
                  <a:pt x="0" y="0"/>
                </a:moveTo>
                <a:lnTo>
                  <a:pt x="19211579" y="0"/>
                </a:lnTo>
                <a:lnTo>
                  <a:pt x="19211579"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0574" y="9258300"/>
            <a:ext cx="1037426" cy="1037452"/>
            <a:chOff x="0" y="0"/>
            <a:chExt cx="1383234" cy="1383269"/>
          </a:xfrm>
        </p:grpSpPr>
        <p:sp>
          <p:nvSpPr>
            <p:cNvPr name="Freeform 4" id="4"/>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4"/>
              <a:stretch>
                <a:fillRect l="-1" t="0" r="-1" b="0"/>
              </a:stretch>
            </a:blipFill>
          </p:spPr>
        </p:sp>
        <p:sp>
          <p:nvSpPr>
            <p:cNvPr name="TextBox 5" id="5"/>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7</a:t>
              </a:r>
            </a:p>
          </p:txBody>
        </p:sp>
      </p:grpSp>
      <p:sp>
        <p:nvSpPr>
          <p:cNvPr name="Freeform 6" id="6"/>
          <p:cNvSpPr/>
          <p:nvPr/>
        </p:nvSpPr>
        <p:spPr>
          <a:xfrm flipH="false" flipV="false" rot="0">
            <a:off x="9756929" y="-38362"/>
            <a:ext cx="8623744" cy="10334113"/>
          </a:xfrm>
          <a:custGeom>
            <a:avLst/>
            <a:gdLst/>
            <a:ahLst/>
            <a:cxnLst/>
            <a:rect r="r" b="b" t="t" l="l"/>
            <a:pathLst>
              <a:path h="10334113" w="8623744">
                <a:moveTo>
                  <a:pt x="0" y="0"/>
                </a:moveTo>
                <a:lnTo>
                  <a:pt x="8623743" y="0"/>
                </a:lnTo>
                <a:lnTo>
                  <a:pt x="8623743" y="10334114"/>
                </a:lnTo>
                <a:lnTo>
                  <a:pt x="0" y="10334114"/>
                </a:lnTo>
                <a:lnTo>
                  <a:pt x="0" y="0"/>
                </a:lnTo>
                <a:close/>
              </a:path>
            </a:pathLst>
          </a:custGeom>
          <a:blipFill>
            <a:blip r:embed="rId5">
              <a:alphaModFix amt="39000"/>
            </a:blip>
            <a:stretch>
              <a:fillRect l="-5647" t="0" r="-5647" b="0"/>
            </a:stretch>
          </a:blipFill>
        </p:spPr>
      </p:sp>
      <p:sp>
        <p:nvSpPr>
          <p:cNvPr name="TextBox 7" id="7"/>
          <p:cNvSpPr txBox="true"/>
          <p:nvPr/>
        </p:nvSpPr>
        <p:spPr>
          <a:xfrm rot="0">
            <a:off x="1641629" y="942975"/>
            <a:ext cx="15004743" cy="729895"/>
          </a:xfrm>
          <a:prstGeom prst="rect">
            <a:avLst/>
          </a:prstGeom>
        </p:spPr>
        <p:txBody>
          <a:bodyPr anchor="t" rtlCol="false" tIns="0" lIns="0" bIns="0" rIns="0">
            <a:spAutoFit/>
          </a:bodyPr>
          <a:lstStyle/>
          <a:p>
            <a:pPr algn="ctr" marL="0" indent="0" lvl="0">
              <a:lnSpc>
                <a:spcPts val="5969"/>
              </a:lnSpc>
              <a:spcBef>
                <a:spcPct val="0"/>
              </a:spcBef>
            </a:pPr>
            <a:r>
              <a:rPr lang="en-US" sz="4263">
                <a:solidFill>
                  <a:srgbClr val="FFFFFF"/>
                </a:solidFill>
                <a:latin typeface="HK Modular"/>
                <a:ea typeface="HK Modular"/>
                <a:cs typeface="HK Modular"/>
                <a:sym typeface="HK Modular"/>
              </a:rPr>
              <a:t>Introdução</a:t>
            </a:r>
          </a:p>
        </p:txBody>
      </p:sp>
      <p:sp>
        <p:nvSpPr>
          <p:cNvPr name="TextBox 8" id="8"/>
          <p:cNvSpPr txBox="true"/>
          <p:nvPr/>
        </p:nvSpPr>
        <p:spPr>
          <a:xfrm rot="0">
            <a:off x="0" y="2591290"/>
            <a:ext cx="7086028" cy="589915"/>
          </a:xfrm>
          <a:prstGeom prst="rect">
            <a:avLst/>
          </a:prstGeom>
        </p:spPr>
        <p:txBody>
          <a:bodyPr anchor="t" rtlCol="false" tIns="0" lIns="0" bIns="0" rIns="0">
            <a:spAutoFit/>
          </a:bodyPr>
          <a:lstStyle/>
          <a:p>
            <a:pPr algn="ctr" marL="734061" indent="-367031" lvl="1">
              <a:lnSpc>
                <a:spcPts val="4760"/>
              </a:lnSpc>
              <a:buFont typeface="Arial"/>
              <a:buChar char="•"/>
            </a:pPr>
            <a:r>
              <a:rPr lang="en-US" sz="3400">
                <a:solidFill>
                  <a:srgbClr val="FFFFFF"/>
                </a:solidFill>
                <a:latin typeface="HK Modular"/>
                <a:ea typeface="HK Modular"/>
                <a:cs typeface="HK Modular"/>
                <a:sym typeface="HK Modular"/>
              </a:rPr>
              <a:t>CONTEXTUALIZAÇÃO</a:t>
            </a:r>
          </a:p>
        </p:txBody>
      </p:sp>
      <p:sp>
        <p:nvSpPr>
          <p:cNvPr name="TextBox 9" id="9"/>
          <p:cNvSpPr txBox="true"/>
          <p:nvPr/>
        </p:nvSpPr>
        <p:spPr>
          <a:xfrm rot="0">
            <a:off x="591933" y="4294520"/>
            <a:ext cx="16667367" cy="29902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HK Modular"/>
                <a:ea typeface="HK Modular"/>
                <a:cs typeface="HK Modular"/>
                <a:sym typeface="HK Modular"/>
              </a:rPr>
              <a:t>A ADA.NET - TECNOLOGIA E INOVAÇÃO FOI CONTATADA PELO COORDENADOR DO DEPARTAMENTO DE TECNOLOGIA EDUCACIONAL DE UMA INSTITUIÇÃO DE ENSINO SUPERIOR (IES)</a:t>
            </a:r>
          </a:p>
          <a:p>
            <a:pPr algn="just">
              <a:lnSpc>
                <a:spcPts val="4759"/>
              </a:lnSpc>
            </a:pPr>
          </a:p>
        </p:txBody>
      </p:sp>
    </p:spTree>
  </p:cSld>
  <p:clrMapOvr>
    <a:masterClrMapping/>
  </p:clrMapOvr>
  <p:transition spd="slow">
    <p:push dir="l"/>
  </p:transition>
</p:sld>
</file>

<file path=ppt/slides/slide7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486400" y="9777827"/>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4622384" y="937096"/>
            <a:ext cx="8353198" cy="8768437"/>
            <a:chOff x="0" y="0"/>
            <a:chExt cx="2200019" cy="2309383"/>
          </a:xfrm>
        </p:grpSpPr>
        <p:sp>
          <p:nvSpPr>
            <p:cNvPr name="Freeform 5" id="5"/>
            <p:cNvSpPr/>
            <p:nvPr/>
          </p:nvSpPr>
          <p:spPr>
            <a:xfrm flipH="false" flipV="false" rot="0">
              <a:off x="0" y="0"/>
              <a:ext cx="2200019" cy="2309383"/>
            </a:xfrm>
            <a:custGeom>
              <a:avLst/>
              <a:gdLst/>
              <a:ahLst/>
              <a:cxnLst/>
              <a:rect r="r" b="b" t="t" l="l"/>
              <a:pathLst>
                <a:path h="2309383" w="2200019">
                  <a:moveTo>
                    <a:pt x="0" y="0"/>
                  </a:moveTo>
                  <a:lnTo>
                    <a:pt x="2200019" y="0"/>
                  </a:lnTo>
                  <a:lnTo>
                    <a:pt x="2200019" y="2309383"/>
                  </a:lnTo>
                  <a:lnTo>
                    <a:pt x="0" y="2309383"/>
                  </a:lnTo>
                  <a:close/>
                </a:path>
              </a:pathLst>
            </a:custGeom>
            <a:solidFill>
              <a:srgbClr val="FFFFFF"/>
            </a:solidFill>
          </p:spPr>
        </p:sp>
        <p:sp>
          <p:nvSpPr>
            <p:cNvPr name="TextBox 6" id="6"/>
            <p:cNvSpPr txBox="true"/>
            <p:nvPr/>
          </p:nvSpPr>
          <p:spPr>
            <a:xfrm>
              <a:off x="0" y="-38100"/>
              <a:ext cx="2200019" cy="234748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5066893" y="1028700"/>
            <a:ext cx="7025058" cy="8021726"/>
          </a:xfrm>
          <a:custGeom>
            <a:avLst/>
            <a:gdLst/>
            <a:ahLst/>
            <a:cxnLst/>
            <a:rect r="r" b="b" t="t" l="l"/>
            <a:pathLst>
              <a:path h="8021726" w="7025058">
                <a:moveTo>
                  <a:pt x="0" y="0"/>
                </a:moveTo>
                <a:lnTo>
                  <a:pt x="7025059" y="0"/>
                </a:lnTo>
                <a:lnTo>
                  <a:pt x="7025059" y="8021726"/>
                </a:lnTo>
                <a:lnTo>
                  <a:pt x="0" y="8021726"/>
                </a:lnTo>
                <a:lnTo>
                  <a:pt x="0" y="0"/>
                </a:lnTo>
                <a:close/>
              </a:path>
            </a:pathLst>
          </a:custGeom>
          <a:blipFill>
            <a:blip r:embed="rId5"/>
            <a:stretch>
              <a:fillRect l="0" t="0" r="0" b="-80103"/>
            </a:stretch>
          </a:blipFill>
        </p:spPr>
      </p:sp>
      <p:sp>
        <p:nvSpPr>
          <p:cNvPr name="TextBox 8" id="8"/>
          <p:cNvSpPr txBox="true"/>
          <p:nvPr/>
        </p:nvSpPr>
        <p:spPr>
          <a:xfrm rot="0">
            <a:off x="830909" y="352146"/>
            <a:ext cx="17147288" cy="581304"/>
          </a:xfrm>
          <a:prstGeom prst="rect">
            <a:avLst/>
          </a:prstGeom>
        </p:spPr>
        <p:txBody>
          <a:bodyPr anchor="t" rtlCol="false" tIns="0" lIns="0" bIns="0" rIns="0">
            <a:spAutoFit/>
          </a:bodyPr>
          <a:lstStyle/>
          <a:p>
            <a:pPr algn="l" marL="0" indent="0" lvl="0">
              <a:lnSpc>
                <a:spcPts val="4709"/>
              </a:lnSpc>
              <a:spcBef>
                <a:spcPct val="0"/>
              </a:spcBef>
            </a:pPr>
            <a:r>
              <a:rPr lang="en-US" sz="3363">
                <a:solidFill>
                  <a:srgbClr val="FFFFFF"/>
                </a:solidFill>
                <a:latin typeface="HK Modular"/>
                <a:ea typeface="HK Modular"/>
                <a:cs typeface="HK Modular"/>
                <a:sym typeface="HK Modular"/>
              </a:rPr>
              <a:t>diagrama de atividades - Interação aluno e tarefa</a:t>
            </a:r>
          </a:p>
        </p:txBody>
      </p:sp>
      <p:sp>
        <p:nvSpPr>
          <p:cNvPr name="TextBox 9" id="9"/>
          <p:cNvSpPr txBox="true"/>
          <p:nvPr/>
        </p:nvSpPr>
        <p:spPr>
          <a:xfrm rot="0">
            <a:off x="17532605" y="9438647"/>
            <a:ext cx="427583"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70</a:t>
            </a:r>
          </a:p>
        </p:txBody>
      </p:sp>
    </p:spTree>
  </p:cSld>
  <p:clrMapOvr>
    <a:masterClrMapping/>
  </p:clrMapOvr>
  <p:transition spd="slow">
    <p:push dir="l"/>
  </p:transition>
</p:sld>
</file>

<file path=ppt/slides/slide7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486400" y="9777827"/>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6036730" y="937096"/>
            <a:ext cx="5928605" cy="8768437"/>
            <a:chOff x="0" y="0"/>
            <a:chExt cx="1561443" cy="2309383"/>
          </a:xfrm>
        </p:grpSpPr>
        <p:sp>
          <p:nvSpPr>
            <p:cNvPr name="Freeform 5" id="5"/>
            <p:cNvSpPr/>
            <p:nvPr/>
          </p:nvSpPr>
          <p:spPr>
            <a:xfrm flipH="false" flipV="false" rot="0">
              <a:off x="0" y="0"/>
              <a:ext cx="1561443" cy="2309383"/>
            </a:xfrm>
            <a:custGeom>
              <a:avLst/>
              <a:gdLst/>
              <a:ahLst/>
              <a:cxnLst/>
              <a:rect r="r" b="b" t="t" l="l"/>
              <a:pathLst>
                <a:path h="2309383" w="1561443">
                  <a:moveTo>
                    <a:pt x="0" y="0"/>
                  </a:moveTo>
                  <a:lnTo>
                    <a:pt x="1561443" y="0"/>
                  </a:lnTo>
                  <a:lnTo>
                    <a:pt x="1561443" y="2309383"/>
                  </a:lnTo>
                  <a:lnTo>
                    <a:pt x="0" y="2309383"/>
                  </a:lnTo>
                  <a:close/>
                </a:path>
              </a:pathLst>
            </a:custGeom>
            <a:solidFill>
              <a:srgbClr val="FFFFFF"/>
            </a:solidFill>
          </p:spPr>
        </p:sp>
        <p:sp>
          <p:nvSpPr>
            <p:cNvPr name="TextBox 6" id="6"/>
            <p:cNvSpPr txBox="true"/>
            <p:nvPr/>
          </p:nvSpPr>
          <p:spPr>
            <a:xfrm>
              <a:off x="0" y="-38100"/>
              <a:ext cx="1561443" cy="234748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5044514" y="1287107"/>
            <a:ext cx="6920821" cy="8068416"/>
          </a:xfrm>
          <a:custGeom>
            <a:avLst/>
            <a:gdLst/>
            <a:ahLst/>
            <a:cxnLst/>
            <a:rect r="r" b="b" t="t" l="l"/>
            <a:pathLst>
              <a:path h="8068416" w="6920821">
                <a:moveTo>
                  <a:pt x="0" y="0"/>
                </a:moveTo>
                <a:lnTo>
                  <a:pt x="6920821" y="0"/>
                </a:lnTo>
                <a:lnTo>
                  <a:pt x="6920821" y="8068416"/>
                </a:lnTo>
                <a:lnTo>
                  <a:pt x="0" y="8068416"/>
                </a:lnTo>
                <a:lnTo>
                  <a:pt x="0" y="0"/>
                </a:lnTo>
                <a:close/>
              </a:path>
            </a:pathLst>
          </a:custGeom>
          <a:blipFill>
            <a:blip r:embed="rId5"/>
            <a:stretch>
              <a:fillRect l="0" t="-76404" r="0" b="0"/>
            </a:stretch>
          </a:blipFill>
        </p:spPr>
      </p:sp>
      <p:sp>
        <p:nvSpPr>
          <p:cNvPr name="TextBox 8" id="8"/>
          <p:cNvSpPr txBox="true"/>
          <p:nvPr/>
        </p:nvSpPr>
        <p:spPr>
          <a:xfrm rot="0">
            <a:off x="830909" y="352146"/>
            <a:ext cx="17147288" cy="581304"/>
          </a:xfrm>
          <a:prstGeom prst="rect">
            <a:avLst/>
          </a:prstGeom>
        </p:spPr>
        <p:txBody>
          <a:bodyPr anchor="t" rtlCol="false" tIns="0" lIns="0" bIns="0" rIns="0">
            <a:spAutoFit/>
          </a:bodyPr>
          <a:lstStyle/>
          <a:p>
            <a:pPr algn="l" marL="0" indent="0" lvl="0">
              <a:lnSpc>
                <a:spcPts val="4709"/>
              </a:lnSpc>
              <a:spcBef>
                <a:spcPct val="0"/>
              </a:spcBef>
            </a:pPr>
            <a:r>
              <a:rPr lang="en-US" sz="3363">
                <a:solidFill>
                  <a:srgbClr val="FFFFFF"/>
                </a:solidFill>
                <a:latin typeface="HK Modular"/>
                <a:ea typeface="HK Modular"/>
                <a:cs typeface="HK Modular"/>
                <a:sym typeface="HK Modular"/>
              </a:rPr>
              <a:t>diagrama de atividades - Interação aluno e tarefa</a:t>
            </a:r>
          </a:p>
        </p:txBody>
      </p:sp>
      <p:sp>
        <p:nvSpPr>
          <p:cNvPr name="TextBox 9" id="9"/>
          <p:cNvSpPr txBox="true"/>
          <p:nvPr/>
        </p:nvSpPr>
        <p:spPr>
          <a:xfrm rot="0">
            <a:off x="17567952" y="9438647"/>
            <a:ext cx="356890"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71</a:t>
            </a:r>
          </a:p>
        </p:txBody>
      </p:sp>
    </p:spTree>
  </p:cSld>
  <p:clrMapOvr>
    <a:masterClrMapping/>
  </p:clrMapOvr>
  <p:transition spd="slow">
    <p:push dir="l"/>
  </p:transition>
</p:sld>
</file>

<file path=ppt/slides/slide7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8962228" cy="9026164"/>
          </a:xfrm>
          <a:custGeom>
            <a:avLst/>
            <a:gdLst/>
            <a:ahLst/>
            <a:cxnLst/>
            <a:rect r="r" b="b" t="t" l="l"/>
            <a:pathLst>
              <a:path h="9026164" w="8962228">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599298" y="3545695"/>
            <a:ext cx="7089405" cy="3071784"/>
          </a:xfrm>
          <a:prstGeom prst="rect">
            <a:avLst/>
          </a:prstGeom>
        </p:spPr>
        <p:txBody>
          <a:bodyPr anchor="t" rtlCol="false" tIns="0" lIns="0" bIns="0" rIns="0">
            <a:spAutoFit/>
          </a:bodyPr>
          <a:lstStyle/>
          <a:p>
            <a:pPr algn="ctr">
              <a:lnSpc>
                <a:spcPts val="8208"/>
              </a:lnSpc>
            </a:pPr>
            <a:r>
              <a:rPr lang="en-US" sz="5863">
                <a:solidFill>
                  <a:srgbClr val="FFFFFF"/>
                </a:solidFill>
                <a:latin typeface="HK Modular"/>
                <a:ea typeface="HK Modular"/>
                <a:cs typeface="HK Modular"/>
                <a:sym typeface="HK Modular"/>
              </a:rPr>
              <a:t>Diagramas</a:t>
            </a:r>
          </a:p>
          <a:p>
            <a:pPr algn="ctr">
              <a:lnSpc>
                <a:spcPts val="8208"/>
              </a:lnSpc>
            </a:pPr>
            <a:r>
              <a:rPr lang="en-US" sz="5863">
                <a:solidFill>
                  <a:srgbClr val="FFFFFF"/>
                </a:solidFill>
                <a:latin typeface="HK Modular"/>
                <a:ea typeface="HK Modular"/>
                <a:cs typeface="HK Modular"/>
                <a:sym typeface="HK Modular"/>
              </a:rPr>
              <a:t>de</a:t>
            </a:r>
          </a:p>
          <a:p>
            <a:pPr algn="ctr" marL="0" indent="0" lvl="0">
              <a:lnSpc>
                <a:spcPts val="8208"/>
              </a:lnSpc>
              <a:spcBef>
                <a:spcPct val="0"/>
              </a:spcBef>
            </a:pPr>
            <a:r>
              <a:rPr lang="en-US" sz="5863">
                <a:solidFill>
                  <a:srgbClr val="FFFFFF"/>
                </a:solidFill>
                <a:latin typeface="HK Modular"/>
                <a:ea typeface="HK Modular"/>
                <a:cs typeface="HK Modular"/>
                <a:sym typeface="HK Modular"/>
              </a:rPr>
              <a:t>Estado</a:t>
            </a:r>
          </a:p>
        </p:txBody>
      </p:sp>
      <p:sp>
        <p:nvSpPr>
          <p:cNvPr name="Freeform 5" id="5"/>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6"/>
            <a:stretch>
              <a:fillRect l="0" t="0" r="0" b="0"/>
            </a:stretch>
          </a:blipFill>
        </p:spPr>
      </p:sp>
      <p:sp>
        <p:nvSpPr>
          <p:cNvPr name="Freeform 6" id="6"/>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7"/>
            <a:stretch>
              <a:fillRect l="-2752" t="0" r="-2752" b="0"/>
            </a:stretch>
          </a:blipFill>
        </p:spPr>
      </p:sp>
      <p:sp>
        <p:nvSpPr>
          <p:cNvPr name="TextBox 7" id="7"/>
          <p:cNvSpPr txBox="true"/>
          <p:nvPr/>
        </p:nvSpPr>
        <p:spPr>
          <a:xfrm rot="0">
            <a:off x="17534093" y="9438647"/>
            <a:ext cx="424607"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72</a:t>
            </a:r>
          </a:p>
        </p:txBody>
      </p:sp>
    </p:spTree>
  </p:cSld>
  <p:clrMapOvr>
    <a:masterClrMapping/>
  </p:clrMapOvr>
  <p:transition spd="slow">
    <p:push dir="l"/>
  </p:transition>
</p:sld>
</file>

<file path=ppt/slides/slide7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202191" y="-3240694"/>
            <a:ext cx="11749288" cy="13926958"/>
          </a:xfrm>
          <a:custGeom>
            <a:avLst/>
            <a:gdLst/>
            <a:ahLst/>
            <a:cxnLst/>
            <a:rect r="r" b="b" t="t" l="l"/>
            <a:pathLst>
              <a:path h="13926958" w="1174928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34294" y="1946011"/>
            <a:ext cx="7315200" cy="2438400"/>
          </a:xfrm>
          <a:custGeom>
            <a:avLst/>
            <a:gdLst/>
            <a:ahLst/>
            <a:cxnLst/>
            <a:rect r="r" b="b" t="t" l="l"/>
            <a:pathLst>
              <a:path h="2438400" w="7315200">
                <a:moveTo>
                  <a:pt x="0" y="0"/>
                </a:moveTo>
                <a:lnTo>
                  <a:pt x="7315200" y="0"/>
                </a:lnTo>
                <a:lnTo>
                  <a:pt x="7315200" y="2438400"/>
                </a:lnTo>
                <a:lnTo>
                  <a:pt x="0" y="2438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29760" y="4731057"/>
            <a:ext cx="7315200" cy="2438400"/>
          </a:xfrm>
          <a:custGeom>
            <a:avLst/>
            <a:gdLst/>
            <a:ahLst/>
            <a:cxnLst/>
            <a:rect r="r" b="b" t="t" l="l"/>
            <a:pathLst>
              <a:path h="2438400" w="7315200">
                <a:moveTo>
                  <a:pt x="0" y="0"/>
                </a:moveTo>
                <a:lnTo>
                  <a:pt x="7315200" y="0"/>
                </a:lnTo>
                <a:lnTo>
                  <a:pt x="7315200" y="2438400"/>
                </a:lnTo>
                <a:lnTo>
                  <a:pt x="0" y="2438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129760" y="7512357"/>
            <a:ext cx="7315200" cy="2438400"/>
          </a:xfrm>
          <a:custGeom>
            <a:avLst/>
            <a:gdLst/>
            <a:ahLst/>
            <a:cxnLst/>
            <a:rect r="r" b="b" t="t" l="l"/>
            <a:pathLst>
              <a:path h="2438400" w="7315200">
                <a:moveTo>
                  <a:pt x="0" y="0"/>
                </a:moveTo>
                <a:lnTo>
                  <a:pt x="7315200" y="0"/>
                </a:lnTo>
                <a:lnTo>
                  <a:pt x="7315200" y="2438400"/>
                </a:lnTo>
                <a:lnTo>
                  <a:pt x="0" y="2438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172930" y="1797184"/>
            <a:ext cx="7042678" cy="8366610"/>
            <a:chOff x="0" y="0"/>
            <a:chExt cx="1854862" cy="2203552"/>
          </a:xfrm>
        </p:grpSpPr>
        <p:sp>
          <p:nvSpPr>
            <p:cNvPr name="Freeform 7" id="7"/>
            <p:cNvSpPr/>
            <p:nvPr/>
          </p:nvSpPr>
          <p:spPr>
            <a:xfrm flipH="false" flipV="false" rot="0">
              <a:off x="0" y="0"/>
              <a:ext cx="1854862" cy="2203552"/>
            </a:xfrm>
            <a:custGeom>
              <a:avLst/>
              <a:gdLst/>
              <a:ahLst/>
              <a:cxnLst/>
              <a:rect r="r" b="b" t="t" l="l"/>
              <a:pathLst>
                <a:path h="2203552" w="1854862">
                  <a:moveTo>
                    <a:pt x="0" y="0"/>
                  </a:moveTo>
                  <a:lnTo>
                    <a:pt x="1854862" y="0"/>
                  </a:lnTo>
                  <a:lnTo>
                    <a:pt x="1854862" y="2203552"/>
                  </a:lnTo>
                  <a:lnTo>
                    <a:pt x="0" y="2203552"/>
                  </a:lnTo>
                  <a:close/>
                </a:path>
              </a:pathLst>
            </a:custGeom>
            <a:solidFill>
              <a:srgbClr val="FFFFFF"/>
            </a:solidFill>
          </p:spPr>
        </p:sp>
        <p:sp>
          <p:nvSpPr>
            <p:cNvPr name="TextBox 8" id="8"/>
            <p:cNvSpPr txBox="true"/>
            <p:nvPr/>
          </p:nvSpPr>
          <p:spPr>
            <a:xfrm>
              <a:off x="0" y="-47625"/>
              <a:ext cx="1854862" cy="2251177"/>
            </a:xfrm>
            <a:prstGeom prst="rect">
              <a:avLst/>
            </a:prstGeom>
          </p:spPr>
          <p:txBody>
            <a:bodyPr anchor="ctr" rtlCol="false" tIns="50800" lIns="50800" bIns="50800" rIns="50800"/>
            <a:lstStyle/>
            <a:p>
              <a:pPr algn="ctr">
                <a:lnSpc>
                  <a:spcPts val="3687"/>
                </a:lnSpc>
              </a:pPr>
            </a:p>
          </p:txBody>
        </p:sp>
      </p:grpSp>
      <p:sp>
        <p:nvSpPr>
          <p:cNvPr name="Freeform 9" id="9"/>
          <p:cNvSpPr/>
          <p:nvPr/>
        </p:nvSpPr>
        <p:spPr>
          <a:xfrm flipH="false" flipV="false" rot="0">
            <a:off x="3085987" y="1797184"/>
            <a:ext cx="5553338" cy="8366610"/>
          </a:xfrm>
          <a:custGeom>
            <a:avLst/>
            <a:gdLst/>
            <a:ahLst/>
            <a:cxnLst/>
            <a:rect r="r" b="b" t="t" l="l"/>
            <a:pathLst>
              <a:path h="8366610" w="5553338">
                <a:moveTo>
                  <a:pt x="0" y="0"/>
                </a:moveTo>
                <a:lnTo>
                  <a:pt x="5553337" y="0"/>
                </a:lnTo>
                <a:lnTo>
                  <a:pt x="5553337" y="8366610"/>
                </a:lnTo>
                <a:lnTo>
                  <a:pt x="0" y="8366610"/>
                </a:lnTo>
                <a:lnTo>
                  <a:pt x="0" y="0"/>
                </a:lnTo>
                <a:close/>
              </a:path>
            </a:pathLst>
          </a:custGeom>
          <a:blipFill>
            <a:blip r:embed="rId6"/>
            <a:stretch>
              <a:fillRect l="0" t="0" r="0" b="0"/>
            </a:stretch>
          </a:blipFill>
        </p:spPr>
      </p:sp>
      <p:sp>
        <p:nvSpPr>
          <p:cNvPr name="TextBox 10" id="10"/>
          <p:cNvSpPr txBox="true"/>
          <p:nvPr/>
        </p:nvSpPr>
        <p:spPr>
          <a:xfrm rot="0">
            <a:off x="2946313" y="588499"/>
            <a:ext cx="15750406"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Usos do diagrama de Estado</a:t>
            </a:r>
          </a:p>
        </p:txBody>
      </p:sp>
      <p:sp>
        <p:nvSpPr>
          <p:cNvPr name="TextBox 11" id="11"/>
          <p:cNvSpPr txBox="true"/>
          <p:nvPr/>
        </p:nvSpPr>
        <p:spPr>
          <a:xfrm rot="0">
            <a:off x="10384586" y="7885532"/>
            <a:ext cx="6805548" cy="1634901"/>
          </a:xfrm>
          <a:prstGeom prst="rect">
            <a:avLst/>
          </a:prstGeom>
        </p:spPr>
        <p:txBody>
          <a:bodyPr anchor="t" rtlCol="false" tIns="0" lIns="0" bIns="0" rIns="0">
            <a:spAutoFit/>
          </a:bodyPr>
          <a:lstStyle/>
          <a:p>
            <a:pPr algn="ctr">
              <a:lnSpc>
                <a:spcPts val="4387"/>
              </a:lnSpc>
              <a:spcBef>
                <a:spcPct val="0"/>
              </a:spcBef>
            </a:pPr>
            <a:r>
              <a:rPr lang="en-US" b="true" sz="3133">
                <a:solidFill>
                  <a:srgbClr val="FFFFFF"/>
                </a:solidFill>
                <a:latin typeface="HK Modular"/>
                <a:ea typeface="HK Modular"/>
                <a:cs typeface="HK Modular"/>
                <a:sym typeface="HK Modular"/>
              </a:rPr>
              <a:t>MODELAGEM DE COMPORTAMENTO DE OBJETOS</a:t>
            </a:r>
          </a:p>
        </p:txBody>
      </p:sp>
      <p:sp>
        <p:nvSpPr>
          <p:cNvPr name="TextBox 12" id="12"/>
          <p:cNvSpPr txBox="true"/>
          <p:nvPr/>
        </p:nvSpPr>
        <p:spPr>
          <a:xfrm rot="0">
            <a:off x="10453752" y="4826134"/>
            <a:ext cx="6805548" cy="2187351"/>
          </a:xfrm>
          <a:prstGeom prst="rect">
            <a:avLst/>
          </a:prstGeom>
        </p:spPr>
        <p:txBody>
          <a:bodyPr anchor="t" rtlCol="false" tIns="0" lIns="0" bIns="0" rIns="0">
            <a:spAutoFit/>
          </a:bodyPr>
          <a:lstStyle/>
          <a:p>
            <a:pPr algn="ctr">
              <a:lnSpc>
                <a:spcPts val="4387"/>
              </a:lnSpc>
              <a:spcBef>
                <a:spcPct val="0"/>
              </a:spcBef>
            </a:pPr>
            <a:r>
              <a:rPr lang="en-US" sz="3133">
                <a:solidFill>
                  <a:srgbClr val="FFFFFF"/>
                </a:solidFill>
                <a:latin typeface="HK Modular"/>
                <a:ea typeface="HK Modular"/>
                <a:cs typeface="HK Modular"/>
                <a:sym typeface="HK Modular"/>
              </a:rPr>
              <a:t>MOSTRA AS CORRESPONDENTES TRANSIÇÕES ENTRE ESTADOS</a:t>
            </a:r>
          </a:p>
        </p:txBody>
      </p:sp>
      <p:sp>
        <p:nvSpPr>
          <p:cNvPr name="TextBox 13" id="13"/>
          <p:cNvSpPr txBox="true"/>
          <p:nvPr/>
        </p:nvSpPr>
        <p:spPr>
          <a:xfrm rot="0">
            <a:off x="10277553" y="2613191"/>
            <a:ext cx="7271941" cy="1046890"/>
          </a:xfrm>
          <a:prstGeom prst="rect">
            <a:avLst/>
          </a:prstGeom>
        </p:spPr>
        <p:txBody>
          <a:bodyPr anchor="t" rtlCol="false" tIns="0" lIns="0" bIns="0" rIns="0">
            <a:spAutoFit/>
          </a:bodyPr>
          <a:lstStyle/>
          <a:p>
            <a:pPr algn="ctr">
              <a:lnSpc>
                <a:spcPts val="4247"/>
              </a:lnSpc>
              <a:spcBef>
                <a:spcPct val="0"/>
              </a:spcBef>
            </a:pPr>
            <a:r>
              <a:rPr lang="en-US" sz="3033">
                <a:solidFill>
                  <a:srgbClr val="FFFFFF"/>
                </a:solidFill>
                <a:latin typeface="HK Modular"/>
                <a:ea typeface="HK Modular"/>
                <a:cs typeface="HK Modular"/>
                <a:sym typeface="HK Modular"/>
              </a:rPr>
              <a:t>REPRESENTAR O CICLO DE VIDA DE UM OBJETO </a:t>
            </a:r>
          </a:p>
        </p:txBody>
      </p:sp>
      <p:sp>
        <p:nvSpPr>
          <p:cNvPr name="Freeform 14" id="14"/>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7"/>
            <a:stretch>
              <a:fillRect l="-2752" t="0" r="-2752" b="0"/>
            </a:stretch>
          </a:blipFill>
        </p:spPr>
      </p:sp>
      <p:sp>
        <p:nvSpPr>
          <p:cNvPr name="TextBox 15" id="15"/>
          <p:cNvSpPr txBox="true"/>
          <p:nvPr/>
        </p:nvSpPr>
        <p:spPr>
          <a:xfrm rot="0">
            <a:off x="17532084" y="9438647"/>
            <a:ext cx="428625"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73</a:t>
            </a:r>
          </a:p>
        </p:txBody>
      </p:sp>
    </p:spTree>
  </p:cSld>
  <p:clrMapOvr>
    <a:masterClrMapping/>
  </p:clrMapOvr>
  <p:transition spd="slow">
    <p:push dir="l"/>
  </p:transition>
</p:sld>
</file>

<file path=ppt/slides/slide7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254557" y="2142351"/>
            <a:ext cx="1738087" cy="1738087"/>
          </a:xfrm>
          <a:custGeom>
            <a:avLst/>
            <a:gdLst/>
            <a:ahLst/>
            <a:cxnLst/>
            <a:rect r="r" b="b" t="t" l="l"/>
            <a:pathLst>
              <a:path h="1738087" w="1738087">
                <a:moveTo>
                  <a:pt x="0" y="0"/>
                </a:moveTo>
                <a:lnTo>
                  <a:pt x="1738088" y="0"/>
                </a:lnTo>
                <a:lnTo>
                  <a:pt x="1738088" y="1738087"/>
                </a:lnTo>
                <a:lnTo>
                  <a:pt x="0" y="1738087"/>
                </a:lnTo>
                <a:lnTo>
                  <a:pt x="0" y="0"/>
                </a:lnTo>
                <a:close/>
              </a:path>
            </a:pathLst>
          </a:custGeom>
          <a:blipFill>
            <a:blip r:embed="rId2"/>
            <a:stretch>
              <a:fillRect l="0" t="0" r="0" b="0"/>
            </a:stretch>
          </a:blipFill>
        </p:spPr>
      </p:sp>
      <p:sp>
        <p:nvSpPr>
          <p:cNvPr name="Freeform 3" id="3"/>
          <p:cNvSpPr/>
          <p:nvPr/>
        </p:nvSpPr>
        <p:spPr>
          <a:xfrm flipH="false" flipV="false" rot="0">
            <a:off x="6360860" y="1568836"/>
            <a:ext cx="4712976" cy="2413963"/>
          </a:xfrm>
          <a:custGeom>
            <a:avLst/>
            <a:gdLst/>
            <a:ahLst/>
            <a:cxnLst/>
            <a:rect r="r" b="b" t="t" l="l"/>
            <a:pathLst>
              <a:path h="2413963" w="4712976">
                <a:moveTo>
                  <a:pt x="0" y="0"/>
                </a:moveTo>
                <a:lnTo>
                  <a:pt x="4712976" y="0"/>
                </a:lnTo>
                <a:lnTo>
                  <a:pt x="4712976" y="2413963"/>
                </a:lnTo>
                <a:lnTo>
                  <a:pt x="0" y="2413963"/>
                </a:lnTo>
                <a:lnTo>
                  <a:pt x="0" y="0"/>
                </a:lnTo>
                <a:close/>
              </a:path>
            </a:pathLst>
          </a:custGeom>
          <a:blipFill>
            <a:blip r:embed="rId3"/>
            <a:stretch>
              <a:fillRect l="0" t="0" r="0" b="0"/>
            </a:stretch>
          </a:blipFill>
        </p:spPr>
      </p:sp>
      <p:sp>
        <p:nvSpPr>
          <p:cNvPr name="Freeform 4" id="4"/>
          <p:cNvSpPr/>
          <p:nvPr/>
        </p:nvSpPr>
        <p:spPr>
          <a:xfrm flipH="false" flipV="false" rot="0">
            <a:off x="13445561" y="2039991"/>
            <a:ext cx="1942808" cy="1942808"/>
          </a:xfrm>
          <a:custGeom>
            <a:avLst/>
            <a:gdLst/>
            <a:ahLst/>
            <a:cxnLst/>
            <a:rect r="r" b="b" t="t" l="l"/>
            <a:pathLst>
              <a:path h="1942808" w="1942808">
                <a:moveTo>
                  <a:pt x="0" y="0"/>
                </a:moveTo>
                <a:lnTo>
                  <a:pt x="1942808" y="0"/>
                </a:lnTo>
                <a:lnTo>
                  <a:pt x="1942808" y="1942808"/>
                </a:lnTo>
                <a:lnTo>
                  <a:pt x="0" y="1942808"/>
                </a:lnTo>
                <a:lnTo>
                  <a:pt x="0" y="0"/>
                </a:lnTo>
                <a:close/>
              </a:path>
            </a:pathLst>
          </a:custGeom>
          <a:blipFill>
            <a:blip r:embed="rId4"/>
            <a:stretch>
              <a:fillRect l="0" t="0" r="0" b="0"/>
            </a:stretch>
          </a:blipFill>
        </p:spPr>
      </p:sp>
      <p:sp>
        <p:nvSpPr>
          <p:cNvPr name="Freeform 5" id="5"/>
          <p:cNvSpPr/>
          <p:nvPr/>
        </p:nvSpPr>
        <p:spPr>
          <a:xfrm flipH="false" flipV="false" rot="0">
            <a:off x="1915797" y="5824313"/>
            <a:ext cx="2575148" cy="2575148"/>
          </a:xfrm>
          <a:custGeom>
            <a:avLst/>
            <a:gdLst/>
            <a:ahLst/>
            <a:cxnLst/>
            <a:rect r="r" b="b" t="t" l="l"/>
            <a:pathLst>
              <a:path h="2575148" w="2575148">
                <a:moveTo>
                  <a:pt x="0" y="0"/>
                </a:moveTo>
                <a:lnTo>
                  <a:pt x="2575148" y="0"/>
                </a:lnTo>
                <a:lnTo>
                  <a:pt x="2575148" y="2575147"/>
                </a:lnTo>
                <a:lnTo>
                  <a:pt x="0" y="2575147"/>
                </a:lnTo>
                <a:lnTo>
                  <a:pt x="0" y="0"/>
                </a:lnTo>
                <a:close/>
              </a:path>
            </a:pathLst>
          </a:custGeom>
          <a:blipFill>
            <a:blip r:embed="rId5"/>
            <a:stretch>
              <a:fillRect l="0" t="0" r="0" b="0"/>
            </a:stretch>
          </a:blipFill>
        </p:spPr>
      </p:sp>
      <p:sp>
        <p:nvSpPr>
          <p:cNvPr name="AutoShape 6" id="6"/>
          <p:cNvSpPr/>
          <p:nvPr/>
        </p:nvSpPr>
        <p:spPr>
          <a:xfrm flipV="true">
            <a:off x="7476026" y="7259524"/>
            <a:ext cx="2642185" cy="0"/>
          </a:xfrm>
          <a:prstGeom prst="line">
            <a:avLst/>
          </a:prstGeom>
          <a:ln cap="flat" w="295275">
            <a:solidFill>
              <a:srgbClr val="05F4F9"/>
            </a:solidFill>
            <a:prstDash val="solid"/>
            <a:headEnd type="none" len="sm" w="sm"/>
            <a:tailEnd type="arrow" len="sm" w="med"/>
          </a:ln>
        </p:spPr>
      </p:sp>
      <p:sp>
        <p:nvSpPr>
          <p:cNvPr name="AutoShape 7" id="7"/>
          <p:cNvSpPr/>
          <p:nvPr/>
        </p:nvSpPr>
        <p:spPr>
          <a:xfrm flipV="true">
            <a:off x="13555766" y="7348244"/>
            <a:ext cx="2216389" cy="0"/>
          </a:xfrm>
          <a:prstGeom prst="line">
            <a:avLst/>
          </a:prstGeom>
          <a:ln cap="flat" w="219075">
            <a:solidFill>
              <a:srgbClr val="05F4F9"/>
            </a:solidFill>
            <a:prstDash val="solid"/>
            <a:headEnd type="none" len="sm" w="sm"/>
            <a:tailEnd type="arrow" len="sm" w="med"/>
          </a:ln>
        </p:spPr>
      </p:sp>
      <p:sp>
        <p:nvSpPr>
          <p:cNvPr name="Freeform 8" id="8"/>
          <p:cNvSpPr/>
          <p:nvPr/>
        </p:nvSpPr>
        <p:spPr>
          <a:xfrm flipH="false" flipV="false" rot="0">
            <a:off x="952767" y="3880438"/>
            <a:ext cx="4341668" cy="1930233"/>
          </a:xfrm>
          <a:custGeom>
            <a:avLst/>
            <a:gdLst/>
            <a:ahLst/>
            <a:cxnLst/>
            <a:rect r="r" b="b" t="t" l="l"/>
            <a:pathLst>
              <a:path h="1930233" w="4341668">
                <a:moveTo>
                  <a:pt x="0" y="0"/>
                </a:moveTo>
                <a:lnTo>
                  <a:pt x="4341668" y="0"/>
                </a:lnTo>
                <a:lnTo>
                  <a:pt x="4341668" y="1930234"/>
                </a:lnTo>
                <a:lnTo>
                  <a:pt x="0" y="19302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872487" y="560176"/>
            <a:ext cx="14543026"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Componentes do diagrama de Estado</a:t>
            </a:r>
          </a:p>
        </p:txBody>
      </p:sp>
      <p:sp>
        <p:nvSpPr>
          <p:cNvPr name="TextBox 10" id="10"/>
          <p:cNvSpPr txBox="true"/>
          <p:nvPr/>
        </p:nvSpPr>
        <p:spPr>
          <a:xfrm rot="0">
            <a:off x="13555766" y="5944022"/>
            <a:ext cx="2108565" cy="881030"/>
          </a:xfrm>
          <a:prstGeom prst="rect">
            <a:avLst/>
          </a:prstGeom>
        </p:spPr>
        <p:txBody>
          <a:bodyPr anchor="t" rtlCol="false" tIns="0" lIns="0" bIns="0" rIns="0">
            <a:spAutoFit/>
          </a:bodyPr>
          <a:lstStyle/>
          <a:p>
            <a:pPr algn="ctr">
              <a:lnSpc>
                <a:spcPts val="3546"/>
              </a:lnSpc>
              <a:spcBef>
                <a:spcPct val="0"/>
              </a:spcBef>
            </a:pPr>
            <a:r>
              <a:rPr lang="en-US" sz="2533">
                <a:solidFill>
                  <a:srgbClr val="FFFFFF"/>
                </a:solidFill>
                <a:latin typeface="HK Modular"/>
                <a:ea typeface="HK Modular"/>
                <a:cs typeface="HK Modular"/>
                <a:sym typeface="HK Modular"/>
              </a:rPr>
              <a:t>FIM DAS AULAS</a:t>
            </a:r>
          </a:p>
        </p:txBody>
      </p:sp>
      <p:sp>
        <p:nvSpPr>
          <p:cNvPr name="Freeform 11" id="11"/>
          <p:cNvSpPr/>
          <p:nvPr/>
        </p:nvSpPr>
        <p:spPr>
          <a:xfrm flipH="false" flipV="false" rot="0">
            <a:off x="6546514" y="3982799"/>
            <a:ext cx="4341668" cy="1930233"/>
          </a:xfrm>
          <a:custGeom>
            <a:avLst/>
            <a:gdLst/>
            <a:ahLst/>
            <a:cxnLst/>
            <a:rect r="r" b="b" t="t" l="l"/>
            <a:pathLst>
              <a:path h="1930233" w="4341668">
                <a:moveTo>
                  <a:pt x="0" y="0"/>
                </a:moveTo>
                <a:lnTo>
                  <a:pt x="4341668" y="0"/>
                </a:lnTo>
                <a:lnTo>
                  <a:pt x="4341668" y="1930233"/>
                </a:lnTo>
                <a:lnTo>
                  <a:pt x="0" y="1930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321611" y="3880438"/>
            <a:ext cx="4341668" cy="1930233"/>
          </a:xfrm>
          <a:custGeom>
            <a:avLst/>
            <a:gdLst/>
            <a:ahLst/>
            <a:cxnLst/>
            <a:rect r="r" b="b" t="t" l="l"/>
            <a:pathLst>
              <a:path h="1930233" w="4341668">
                <a:moveTo>
                  <a:pt x="0" y="0"/>
                </a:moveTo>
                <a:lnTo>
                  <a:pt x="4341668" y="0"/>
                </a:lnTo>
                <a:lnTo>
                  <a:pt x="4341668" y="1930234"/>
                </a:lnTo>
                <a:lnTo>
                  <a:pt x="0" y="19302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28700" y="8126375"/>
            <a:ext cx="4341668" cy="1930233"/>
          </a:xfrm>
          <a:custGeom>
            <a:avLst/>
            <a:gdLst/>
            <a:ahLst/>
            <a:cxnLst/>
            <a:rect r="r" b="b" t="t" l="l"/>
            <a:pathLst>
              <a:path h="1930233" w="4341668">
                <a:moveTo>
                  <a:pt x="0" y="0"/>
                </a:moveTo>
                <a:lnTo>
                  <a:pt x="4341668" y="0"/>
                </a:lnTo>
                <a:lnTo>
                  <a:pt x="4341668" y="1930234"/>
                </a:lnTo>
                <a:lnTo>
                  <a:pt x="0" y="19302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546514" y="8126375"/>
            <a:ext cx="4341668" cy="1930233"/>
          </a:xfrm>
          <a:custGeom>
            <a:avLst/>
            <a:gdLst/>
            <a:ahLst/>
            <a:cxnLst/>
            <a:rect r="r" b="b" t="t" l="l"/>
            <a:pathLst>
              <a:path h="1930233" w="4341668">
                <a:moveTo>
                  <a:pt x="0" y="0"/>
                </a:moveTo>
                <a:lnTo>
                  <a:pt x="4341668" y="0"/>
                </a:lnTo>
                <a:lnTo>
                  <a:pt x="4341668" y="1930234"/>
                </a:lnTo>
                <a:lnTo>
                  <a:pt x="0" y="19302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2321611" y="8126375"/>
            <a:ext cx="4341668" cy="1930233"/>
          </a:xfrm>
          <a:custGeom>
            <a:avLst/>
            <a:gdLst/>
            <a:ahLst/>
            <a:cxnLst/>
            <a:rect r="r" b="b" t="t" l="l"/>
            <a:pathLst>
              <a:path h="1930233" w="4341668">
                <a:moveTo>
                  <a:pt x="0" y="0"/>
                </a:moveTo>
                <a:lnTo>
                  <a:pt x="4341668" y="0"/>
                </a:lnTo>
                <a:lnTo>
                  <a:pt x="4341668" y="1930234"/>
                </a:lnTo>
                <a:lnTo>
                  <a:pt x="0" y="19302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6546514" y="4569443"/>
            <a:ext cx="4341668" cy="704626"/>
          </a:xfrm>
          <a:prstGeom prst="rect">
            <a:avLst/>
          </a:prstGeom>
        </p:spPr>
        <p:txBody>
          <a:bodyPr anchor="t" rtlCol="false" tIns="0" lIns="0" bIns="0" rIns="0">
            <a:spAutoFit/>
          </a:bodyPr>
          <a:lstStyle/>
          <a:p>
            <a:pPr algn="ctr">
              <a:lnSpc>
                <a:spcPts val="5787"/>
              </a:lnSpc>
              <a:spcBef>
                <a:spcPct val="0"/>
              </a:spcBef>
            </a:pPr>
            <a:r>
              <a:rPr lang="en-US" b="true" sz="4133">
                <a:solidFill>
                  <a:srgbClr val="FFFFFF"/>
                </a:solidFill>
                <a:latin typeface="HK Modular"/>
                <a:ea typeface="HK Modular"/>
                <a:cs typeface="HK Modular"/>
                <a:sym typeface="HK Modular"/>
              </a:rPr>
              <a:t>ESTADO</a:t>
            </a:r>
          </a:p>
        </p:txBody>
      </p:sp>
      <p:sp>
        <p:nvSpPr>
          <p:cNvPr name="TextBox 17" id="17"/>
          <p:cNvSpPr txBox="true"/>
          <p:nvPr/>
        </p:nvSpPr>
        <p:spPr>
          <a:xfrm rot="0">
            <a:off x="952767" y="4088430"/>
            <a:ext cx="4341668" cy="1438051"/>
          </a:xfrm>
          <a:prstGeom prst="rect">
            <a:avLst/>
          </a:prstGeom>
        </p:spPr>
        <p:txBody>
          <a:bodyPr anchor="t" rtlCol="false" tIns="0" lIns="0" bIns="0" rIns="0">
            <a:spAutoFit/>
          </a:bodyPr>
          <a:lstStyle/>
          <a:p>
            <a:pPr algn="ctr">
              <a:lnSpc>
                <a:spcPts val="5787"/>
              </a:lnSpc>
              <a:spcBef>
                <a:spcPct val="0"/>
              </a:spcBef>
            </a:pPr>
            <a:r>
              <a:rPr lang="en-US" sz="4133">
                <a:solidFill>
                  <a:srgbClr val="FFFFFF"/>
                </a:solidFill>
                <a:latin typeface="HK Modular"/>
                <a:ea typeface="HK Modular"/>
                <a:cs typeface="HK Modular"/>
                <a:sym typeface="HK Modular"/>
              </a:rPr>
              <a:t>ESTADO INICIAL</a:t>
            </a:r>
          </a:p>
        </p:txBody>
      </p:sp>
      <p:sp>
        <p:nvSpPr>
          <p:cNvPr name="TextBox 18" id="18"/>
          <p:cNvSpPr txBox="true"/>
          <p:nvPr/>
        </p:nvSpPr>
        <p:spPr>
          <a:xfrm rot="0">
            <a:off x="12321611" y="4088430"/>
            <a:ext cx="4341668" cy="1438051"/>
          </a:xfrm>
          <a:prstGeom prst="rect">
            <a:avLst/>
          </a:prstGeom>
        </p:spPr>
        <p:txBody>
          <a:bodyPr anchor="t" rtlCol="false" tIns="0" lIns="0" bIns="0" rIns="0">
            <a:spAutoFit/>
          </a:bodyPr>
          <a:lstStyle/>
          <a:p>
            <a:pPr algn="ctr">
              <a:lnSpc>
                <a:spcPts val="5787"/>
              </a:lnSpc>
              <a:spcBef>
                <a:spcPct val="0"/>
              </a:spcBef>
            </a:pPr>
            <a:r>
              <a:rPr lang="en-US" sz="4133">
                <a:solidFill>
                  <a:srgbClr val="FFFFFF"/>
                </a:solidFill>
                <a:latin typeface="HK Modular"/>
                <a:ea typeface="HK Modular"/>
                <a:cs typeface="HK Modular"/>
                <a:sym typeface="HK Modular"/>
              </a:rPr>
              <a:t>ESTADO FINAL</a:t>
            </a:r>
          </a:p>
        </p:txBody>
      </p:sp>
      <p:sp>
        <p:nvSpPr>
          <p:cNvPr name="TextBox 19" id="19"/>
          <p:cNvSpPr txBox="true"/>
          <p:nvPr/>
        </p:nvSpPr>
        <p:spPr>
          <a:xfrm rot="0">
            <a:off x="6546514" y="8796647"/>
            <a:ext cx="4341668" cy="704626"/>
          </a:xfrm>
          <a:prstGeom prst="rect">
            <a:avLst/>
          </a:prstGeom>
        </p:spPr>
        <p:txBody>
          <a:bodyPr anchor="t" rtlCol="false" tIns="0" lIns="0" bIns="0" rIns="0">
            <a:spAutoFit/>
          </a:bodyPr>
          <a:lstStyle/>
          <a:p>
            <a:pPr algn="ctr">
              <a:lnSpc>
                <a:spcPts val="5787"/>
              </a:lnSpc>
              <a:spcBef>
                <a:spcPct val="0"/>
              </a:spcBef>
            </a:pPr>
            <a:r>
              <a:rPr lang="en-US" sz="4133">
                <a:solidFill>
                  <a:srgbClr val="FFFFFF"/>
                </a:solidFill>
                <a:latin typeface="HK Modular"/>
                <a:ea typeface="HK Modular"/>
                <a:cs typeface="HK Modular"/>
                <a:sym typeface="HK Modular"/>
              </a:rPr>
              <a:t>TRANSIÇÃO</a:t>
            </a:r>
          </a:p>
        </p:txBody>
      </p:sp>
      <p:sp>
        <p:nvSpPr>
          <p:cNvPr name="TextBox 20" id="20"/>
          <p:cNvSpPr txBox="true"/>
          <p:nvPr/>
        </p:nvSpPr>
        <p:spPr>
          <a:xfrm rot="0">
            <a:off x="12382720" y="8334366"/>
            <a:ext cx="4280560" cy="1438051"/>
          </a:xfrm>
          <a:prstGeom prst="rect">
            <a:avLst/>
          </a:prstGeom>
        </p:spPr>
        <p:txBody>
          <a:bodyPr anchor="t" rtlCol="false" tIns="0" lIns="0" bIns="0" rIns="0">
            <a:spAutoFit/>
          </a:bodyPr>
          <a:lstStyle/>
          <a:p>
            <a:pPr algn="ctr">
              <a:lnSpc>
                <a:spcPts val="5787"/>
              </a:lnSpc>
              <a:spcBef>
                <a:spcPct val="0"/>
              </a:spcBef>
            </a:pPr>
            <a:r>
              <a:rPr lang="en-US" b="true" sz="4133">
                <a:solidFill>
                  <a:srgbClr val="FFFFFF"/>
                </a:solidFill>
                <a:latin typeface="HK Modular"/>
                <a:ea typeface="HK Modular"/>
                <a:cs typeface="HK Modular"/>
                <a:sym typeface="HK Modular"/>
              </a:rPr>
              <a:t>AÇÃO OU EVENTO</a:t>
            </a:r>
          </a:p>
        </p:txBody>
      </p:sp>
      <p:sp>
        <p:nvSpPr>
          <p:cNvPr name="TextBox 21" id="21"/>
          <p:cNvSpPr txBox="true"/>
          <p:nvPr/>
        </p:nvSpPr>
        <p:spPr>
          <a:xfrm rot="0">
            <a:off x="1057967" y="8539472"/>
            <a:ext cx="4283134" cy="1082451"/>
          </a:xfrm>
          <a:prstGeom prst="rect">
            <a:avLst/>
          </a:prstGeom>
        </p:spPr>
        <p:txBody>
          <a:bodyPr anchor="t" rtlCol="false" tIns="0" lIns="0" bIns="0" rIns="0">
            <a:spAutoFit/>
          </a:bodyPr>
          <a:lstStyle/>
          <a:p>
            <a:pPr algn="ctr">
              <a:lnSpc>
                <a:spcPts val="4387"/>
              </a:lnSpc>
              <a:spcBef>
                <a:spcPct val="0"/>
              </a:spcBef>
            </a:pPr>
            <a:r>
              <a:rPr lang="en-US" b="true" sz="3133">
                <a:solidFill>
                  <a:srgbClr val="FFFFFF"/>
                </a:solidFill>
                <a:latin typeface="HK Modular"/>
                <a:ea typeface="HK Modular"/>
                <a:cs typeface="HK Modular"/>
                <a:sym typeface="HK Modular"/>
              </a:rPr>
              <a:t>PSEUDOESTADO DE ESCOLHA</a:t>
            </a:r>
          </a:p>
        </p:txBody>
      </p:sp>
      <p:sp>
        <p:nvSpPr>
          <p:cNvPr name="Freeform 22" id="22"/>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8"/>
            <a:stretch>
              <a:fillRect l="-2752" t="0" r="-2752" b="0"/>
            </a:stretch>
          </a:blipFill>
        </p:spPr>
      </p:sp>
      <p:sp>
        <p:nvSpPr>
          <p:cNvPr name="TextBox 23" id="23"/>
          <p:cNvSpPr txBox="true"/>
          <p:nvPr/>
        </p:nvSpPr>
        <p:spPr>
          <a:xfrm rot="0">
            <a:off x="17529777" y="9438647"/>
            <a:ext cx="433239"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74</a:t>
            </a:r>
          </a:p>
        </p:txBody>
      </p:sp>
    </p:spTree>
  </p:cSld>
  <p:clrMapOvr>
    <a:masterClrMapping/>
  </p:clrMapOvr>
  <p:transition spd="slow">
    <p:push dir="l"/>
  </p:transition>
</p:sld>
</file>

<file path=ppt/slides/slide7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867173" y="9671304"/>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5762300" y="1377906"/>
            <a:ext cx="7613731" cy="8108366"/>
            <a:chOff x="0" y="0"/>
            <a:chExt cx="2005263" cy="2135537"/>
          </a:xfrm>
        </p:grpSpPr>
        <p:sp>
          <p:nvSpPr>
            <p:cNvPr name="Freeform 5" id="5"/>
            <p:cNvSpPr/>
            <p:nvPr/>
          </p:nvSpPr>
          <p:spPr>
            <a:xfrm flipH="false" flipV="false" rot="0">
              <a:off x="0" y="0"/>
              <a:ext cx="2005262" cy="2135537"/>
            </a:xfrm>
            <a:custGeom>
              <a:avLst/>
              <a:gdLst/>
              <a:ahLst/>
              <a:cxnLst/>
              <a:rect r="r" b="b" t="t" l="l"/>
              <a:pathLst>
                <a:path h="2135537" w="2005262">
                  <a:moveTo>
                    <a:pt x="0" y="0"/>
                  </a:moveTo>
                  <a:lnTo>
                    <a:pt x="2005262" y="0"/>
                  </a:lnTo>
                  <a:lnTo>
                    <a:pt x="2005262" y="2135537"/>
                  </a:lnTo>
                  <a:lnTo>
                    <a:pt x="0" y="2135537"/>
                  </a:lnTo>
                  <a:close/>
                </a:path>
              </a:pathLst>
            </a:custGeom>
            <a:solidFill>
              <a:srgbClr val="FFFFFF"/>
            </a:solidFill>
          </p:spPr>
        </p:sp>
        <p:sp>
          <p:nvSpPr>
            <p:cNvPr name="TextBox 6" id="6"/>
            <p:cNvSpPr txBox="true"/>
            <p:nvPr/>
          </p:nvSpPr>
          <p:spPr>
            <a:xfrm>
              <a:off x="0" y="-47625"/>
              <a:ext cx="2005263" cy="2183162"/>
            </a:xfrm>
            <a:prstGeom prst="rect">
              <a:avLst/>
            </a:prstGeom>
          </p:spPr>
          <p:txBody>
            <a:bodyPr anchor="ctr" rtlCol="false" tIns="50800" lIns="50800" bIns="50800" rIns="50800"/>
            <a:lstStyle/>
            <a:p>
              <a:pPr algn="ctr">
                <a:lnSpc>
                  <a:spcPts val="3640"/>
                </a:lnSpc>
              </a:pPr>
            </a:p>
          </p:txBody>
        </p:sp>
      </p:grpSp>
      <p:sp>
        <p:nvSpPr>
          <p:cNvPr name="Freeform 7" id="7"/>
          <p:cNvSpPr/>
          <p:nvPr/>
        </p:nvSpPr>
        <p:spPr>
          <a:xfrm flipH="false" flipV="false" rot="0">
            <a:off x="6950367" y="1377906"/>
            <a:ext cx="5148812" cy="8108366"/>
          </a:xfrm>
          <a:custGeom>
            <a:avLst/>
            <a:gdLst/>
            <a:ahLst/>
            <a:cxnLst/>
            <a:rect r="r" b="b" t="t" l="l"/>
            <a:pathLst>
              <a:path h="8108366" w="5148812">
                <a:moveTo>
                  <a:pt x="0" y="0"/>
                </a:moveTo>
                <a:lnTo>
                  <a:pt x="5148813" y="0"/>
                </a:lnTo>
                <a:lnTo>
                  <a:pt x="5148813" y="8108366"/>
                </a:lnTo>
                <a:lnTo>
                  <a:pt x="0" y="8108366"/>
                </a:lnTo>
                <a:lnTo>
                  <a:pt x="0" y="0"/>
                </a:lnTo>
                <a:close/>
              </a:path>
            </a:pathLst>
          </a:custGeom>
          <a:blipFill>
            <a:blip r:embed="rId5"/>
            <a:stretch>
              <a:fillRect l="0" t="0" r="0" b="0"/>
            </a:stretch>
          </a:blipFill>
        </p:spPr>
      </p:sp>
      <p:sp>
        <p:nvSpPr>
          <p:cNvPr name="TextBox 8" id="8"/>
          <p:cNvSpPr txBox="true"/>
          <p:nvPr/>
        </p:nvSpPr>
        <p:spPr>
          <a:xfrm rot="0">
            <a:off x="3417145" y="315315"/>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Diagrama de Estado - Evento</a:t>
            </a:r>
          </a:p>
        </p:txBody>
      </p:sp>
      <p:sp>
        <p:nvSpPr>
          <p:cNvPr name="TextBox 9" id="9"/>
          <p:cNvSpPr txBox="true"/>
          <p:nvPr/>
        </p:nvSpPr>
        <p:spPr>
          <a:xfrm rot="0">
            <a:off x="17529926" y="9438647"/>
            <a:ext cx="432941"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75</a:t>
            </a:r>
          </a:p>
        </p:txBody>
      </p:sp>
    </p:spTree>
  </p:cSld>
  <p:clrMapOvr>
    <a:masterClrMapping/>
  </p:clrMapOvr>
  <p:transition spd="slow">
    <p:push dir="l"/>
  </p:transition>
</p:sld>
</file>

<file path=ppt/slides/slide7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867173" y="9671304"/>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5762300" y="1377906"/>
            <a:ext cx="7613731" cy="8108366"/>
            <a:chOff x="0" y="0"/>
            <a:chExt cx="2005263" cy="2135537"/>
          </a:xfrm>
        </p:grpSpPr>
        <p:sp>
          <p:nvSpPr>
            <p:cNvPr name="Freeform 5" id="5"/>
            <p:cNvSpPr/>
            <p:nvPr/>
          </p:nvSpPr>
          <p:spPr>
            <a:xfrm flipH="false" flipV="false" rot="0">
              <a:off x="0" y="0"/>
              <a:ext cx="2005262" cy="2135537"/>
            </a:xfrm>
            <a:custGeom>
              <a:avLst/>
              <a:gdLst/>
              <a:ahLst/>
              <a:cxnLst/>
              <a:rect r="r" b="b" t="t" l="l"/>
              <a:pathLst>
                <a:path h="2135537" w="2005262">
                  <a:moveTo>
                    <a:pt x="0" y="0"/>
                  </a:moveTo>
                  <a:lnTo>
                    <a:pt x="2005262" y="0"/>
                  </a:lnTo>
                  <a:lnTo>
                    <a:pt x="2005262" y="2135537"/>
                  </a:lnTo>
                  <a:lnTo>
                    <a:pt x="0" y="2135537"/>
                  </a:lnTo>
                  <a:close/>
                </a:path>
              </a:pathLst>
            </a:custGeom>
            <a:solidFill>
              <a:srgbClr val="FFFFFF"/>
            </a:solidFill>
          </p:spPr>
        </p:sp>
        <p:sp>
          <p:nvSpPr>
            <p:cNvPr name="TextBox 6" id="6"/>
            <p:cNvSpPr txBox="true"/>
            <p:nvPr/>
          </p:nvSpPr>
          <p:spPr>
            <a:xfrm>
              <a:off x="0" y="-47625"/>
              <a:ext cx="2005263" cy="2183162"/>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3417145" y="315315"/>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Diagrama de Estado - Evento</a:t>
            </a:r>
          </a:p>
        </p:txBody>
      </p:sp>
      <p:sp>
        <p:nvSpPr>
          <p:cNvPr name="TextBox 8" id="8"/>
          <p:cNvSpPr txBox="true"/>
          <p:nvPr/>
        </p:nvSpPr>
        <p:spPr>
          <a:xfrm rot="0">
            <a:off x="17528810" y="9438647"/>
            <a:ext cx="435173"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76</a:t>
            </a:r>
          </a:p>
        </p:txBody>
      </p:sp>
      <p:sp>
        <p:nvSpPr>
          <p:cNvPr name="Freeform 9" id="9"/>
          <p:cNvSpPr/>
          <p:nvPr/>
        </p:nvSpPr>
        <p:spPr>
          <a:xfrm flipH="false" flipV="false" rot="0">
            <a:off x="4132297" y="1377906"/>
            <a:ext cx="10935885" cy="7997981"/>
          </a:xfrm>
          <a:custGeom>
            <a:avLst/>
            <a:gdLst/>
            <a:ahLst/>
            <a:cxnLst/>
            <a:rect r="r" b="b" t="t" l="l"/>
            <a:pathLst>
              <a:path h="7997981" w="10935885">
                <a:moveTo>
                  <a:pt x="0" y="0"/>
                </a:moveTo>
                <a:lnTo>
                  <a:pt x="10935886" y="0"/>
                </a:lnTo>
                <a:lnTo>
                  <a:pt x="10935886" y="7997981"/>
                </a:lnTo>
                <a:lnTo>
                  <a:pt x="0" y="7997981"/>
                </a:lnTo>
                <a:lnTo>
                  <a:pt x="0" y="0"/>
                </a:lnTo>
                <a:close/>
              </a:path>
            </a:pathLst>
          </a:custGeom>
          <a:blipFill>
            <a:blip r:embed="rId5"/>
            <a:stretch>
              <a:fillRect l="0" t="0" r="0" b="-115327"/>
            </a:stretch>
          </a:blipFill>
        </p:spPr>
      </p:sp>
    </p:spTree>
  </p:cSld>
  <p:clrMapOvr>
    <a:masterClrMapping/>
  </p:clrMapOvr>
  <p:transition spd="slow">
    <p:fade/>
  </p:transition>
</p:sld>
</file>

<file path=ppt/slides/slide7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867173" y="9671304"/>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2963053" y="1297086"/>
            <a:ext cx="12220458" cy="8189186"/>
            <a:chOff x="0" y="0"/>
            <a:chExt cx="3218557" cy="2156823"/>
          </a:xfrm>
        </p:grpSpPr>
        <p:sp>
          <p:nvSpPr>
            <p:cNvPr name="Freeform 5" id="5"/>
            <p:cNvSpPr/>
            <p:nvPr/>
          </p:nvSpPr>
          <p:spPr>
            <a:xfrm flipH="false" flipV="false" rot="0">
              <a:off x="0" y="0"/>
              <a:ext cx="3218557" cy="2156823"/>
            </a:xfrm>
            <a:custGeom>
              <a:avLst/>
              <a:gdLst/>
              <a:ahLst/>
              <a:cxnLst/>
              <a:rect r="r" b="b" t="t" l="l"/>
              <a:pathLst>
                <a:path h="2156823" w="3218557">
                  <a:moveTo>
                    <a:pt x="0" y="0"/>
                  </a:moveTo>
                  <a:lnTo>
                    <a:pt x="3218557" y="0"/>
                  </a:lnTo>
                  <a:lnTo>
                    <a:pt x="3218557" y="2156823"/>
                  </a:lnTo>
                  <a:lnTo>
                    <a:pt x="0" y="2156823"/>
                  </a:lnTo>
                  <a:close/>
                </a:path>
              </a:pathLst>
            </a:custGeom>
            <a:solidFill>
              <a:srgbClr val="FFFFFF"/>
            </a:solidFill>
          </p:spPr>
        </p:sp>
        <p:sp>
          <p:nvSpPr>
            <p:cNvPr name="TextBox 6" id="6"/>
            <p:cNvSpPr txBox="true"/>
            <p:nvPr/>
          </p:nvSpPr>
          <p:spPr>
            <a:xfrm>
              <a:off x="0" y="-47625"/>
              <a:ext cx="3218557" cy="2204448"/>
            </a:xfrm>
            <a:prstGeom prst="rect">
              <a:avLst/>
            </a:prstGeom>
          </p:spPr>
          <p:txBody>
            <a:bodyPr anchor="ctr" rtlCol="false" tIns="50800" lIns="50800" bIns="50800" rIns="50800"/>
            <a:lstStyle/>
            <a:p>
              <a:pPr algn="ctr">
                <a:lnSpc>
                  <a:spcPts val="3640"/>
                </a:lnSpc>
              </a:pPr>
            </a:p>
          </p:txBody>
        </p:sp>
      </p:grpSp>
      <p:sp>
        <p:nvSpPr>
          <p:cNvPr name="Freeform 7" id="7"/>
          <p:cNvSpPr/>
          <p:nvPr/>
        </p:nvSpPr>
        <p:spPr>
          <a:xfrm flipH="false" flipV="false" rot="0">
            <a:off x="4094018" y="1028700"/>
            <a:ext cx="9229185" cy="8375485"/>
          </a:xfrm>
          <a:custGeom>
            <a:avLst/>
            <a:gdLst/>
            <a:ahLst/>
            <a:cxnLst/>
            <a:rect r="r" b="b" t="t" l="l"/>
            <a:pathLst>
              <a:path h="8375485" w="9229185">
                <a:moveTo>
                  <a:pt x="0" y="0"/>
                </a:moveTo>
                <a:lnTo>
                  <a:pt x="9229185" y="0"/>
                </a:lnTo>
                <a:lnTo>
                  <a:pt x="9229185" y="8375485"/>
                </a:lnTo>
                <a:lnTo>
                  <a:pt x="0" y="8375485"/>
                </a:lnTo>
                <a:lnTo>
                  <a:pt x="0" y="0"/>
                </a:lnTo>
                <a:close/>
              </a:path>
            </a:pathLst>
          </a:custGeom>
          <a:blipFill>
            <a:blip r:embed="rId5"/>
            <a:stretch>
              <a:fillRect l="0" t="0" r="0" b="0"/>
            </a:stretch>
          </a:blipFill>
        </p:spPr>
      </p:sp>
      <p:sp>
        <p:nvSpPr>
          <p:cNvPr name="TextBox 8" id="8"/>
          <p:cNvSpPr txBox="true"/>
          <p:nvPr/>
        </p:nvSpPr>
        <p:spPr>
          <a:xfrm rot="0">
            <a:off x="3417145" y="315315"/>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Diagrama de Estado - Evento</a:t>
            </a:r>
          </a:p>
        </p:txBody>
      </p:sp>
      <p:sp>
        <p:nvSpPr>
          <p:cNvPr name="TextBox 9" id="9"/>
          <p:cNvSpPr txBox="true"/>
          <p:nvPr/>
        </p:nvSpPr>
        <p:spPr>
          <a:xfrm rot="0">
            <a:off x="17547265" y="9438647"/>
            <a:ext cx="398264"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77</a:t>
            </a:r>
          </a:p>
        </p:txBody>
      </p:sp>
    </p:spTree>
  </p:cSld>
  <p:clrMapOvr>
    <a:masterClrMapping/>
  </p:clrMapOvr>
  <p:transition spd="slow">
    <p:fade/>
  </p:transition>
</p:sld>
</file>

<file path=ppt/slides/slide7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867173" y="9671304"/>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5762300" y="1028700"/>
            <a:ext cx="7613731" cy="8642604"/>
            <a:chOff x="0" y="0"/>
            <a:chExt cx="2005263" cy="2276241"/>
          </a:xfrm>
        </p:grpSpPr>
        <p:sp>
          <p:nvSpPr>
            <p:cNvPr name="Freeform 5" id="5"/>
            <p:cNvSpPr/>
            <p:nvPr/>
          </p:nvSpPr>
          <p:spPr>
            <a:xfrm flipH="false" flipV="false" rot="0">
              <a:off x="0" y="0"/>
              <a:ext cx="2005262" cy="2276241"/>
            </a:xfrm>
            <a:custGeom>
              <a:avLst/>
              <a:gdLst/>
              <a:ahLst/>
              <a:cxnLst/>
              <a:rect r="r" b="b" t="t" l="l"/>
              <a:pathLst>
                <a:path h="2276241" w="2005262">
                  <a:moveTo>
                    <a:pt x="0" y="0"/>
                  </a:moveTo>
                  <a:lnTo>
                    <a:pt x="2005262" y="0"/>
                  </a:lnTo>
                  <a:lnTo>
                    <a:pt x="2005262" y="2276241"/>
                  </a:lnTo>
                  <a:lnTo>
                    <a:pt x="0" y="2276241"/>
                  </a:lnTo>
                  <a:close/>
                </a:path>
              </a:pathLst>
            </a:custGeom>
            <a:solidFill>
              <a:srgbClr val="FFFFFF"/>
            </a:solidFill>
          </p:spPr>
        </p:sp>
        <p:sp>
          <p:nvSpPr>
            <p:cNvPr name="TextBox 6" id="6"/>
            <p:cNvSpPr txBox="true"/>
            <p:nvPr/>
          </p:nvSpPr>
          <p:spPr>
            <a:xfrm>
              <a:off x="0" y="-47625"/>
              <a:ext cx="2005263" cy="2323866"/>
            </a:xfrm>
            <a:prstGeom prst="rect">
              <a:avLst/>
            </a:prstGeom>
          </p:spPr>
          <p:txBody>
            <a:bodyPr anchor="ctr" rtlCol="false" tIns="50800" lIns="50800" bIns="50800" rIns="50800"/>
            <a:lstStyle/>
            <a:p>
              <a:pPr algn="ctr">
                <a:lnSpc>
                  <a:spcPts val="3640"/>
                </a:lnSpc>
              </a:pPr>
            </a:p>
          </p:txBody>
        </p:sp>
      </p:grpSp>
      <p:sp>
        <p:nvSpPr>
          <p:cNvPr name="Freeform 7" id="7"/>
          <p:cNvSpPr/>
          <p:nvPr/>
        </p:nvSpPr>
        <p:spPr>
          <a:xfrm flipH="false" flipV="false" rot="0">
            <a:off x="7800528" y="1028700"/>
            <a:ext cx="3770336" cy="8642604"/>
          </a:xfrm>
          <a:custGeom>
            <a:avLst/>
            <a:gdLst/>
            <a:ahLst/>
            <a:cxnLst/>
            <a:rect r="r" b="b" t="t" l="l"/>
            <a:pathLst>
              <a:path h="8642604" w="3770336">
                <a:moveTo>
                  <a:pt x="0" y="0"/>
                </a:moveTo>
                <a:lnTo>
                  <a:pt x="3770336" y="0"/>
                </a:lnTo>
                <a:lnTo>
                  <a:pt x="3770336" y="8642604"/>
                </a:lnTo>
                <a:lnTo>
                  <a:pt x="0" y="8642604"/>
                </a:lnTo>
                <a:lnTo>
                  <a:pt x="0" y="0"/>
                </a:lnTo>
                <a:close/>
              </a:path>
            </a:pathLst>
          </a:custGeom>
          <a:blipFill>
            <a:blip r:embed="rId5"/>
            <a:stretch>
              <a:fillRect l="0" t="0" r="0" b="0"/>
            </a:stretch>
          </a:blipFill>
        </p:spPr>
      </p:sp>
      <p:sp>
        <p:nvSpPr>
          <p:cNvPr name="TextBox 8" id="8"/>
          <p:cNvSpPr txBox="true"/>
          <p:nvPr/>
        </p:nvSpPr>
        <p:spPr>
          <a:xfrm rot="0">
            <a:off x="3417145" y="315315"/>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Diagrama de Estado - Evento</a:t>
            </a:r>
          </a:p>
        </p:txBody>
      </p:sp>
      <p:sp>
        <p:nvSpPr>
          <p:cNvPr name="TextBox 9" id="9"/>
          <p:cNvSpPr txBox="true"/>
          <p:nvPr/>
        </p:nvSpPr>
        <p:spPr>
          <a:xfrm rot="0">
            <a:off x="17531935" y="9438647"/>
            <a:ext cx="428923"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78</a:t>
            </a:r>
          </a:p>
        </p:txBody>
      </p:sp>
    </p:spTree>
  </p:cSld>
  <p:clrMapOvr>
    <a:masterClrMapping/>
  </p:clrMapOvr>
  <p:transition spd="slow">
    <p:push dir="l"/>
  </p:transition>
</p:sld>
</file>

<file path=ppt/slides/slide7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867173" y="9671304"/>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5762300" y="1028700"/>
            <a:ext cx="7613731" cy="8642604"/>
            <a:chOff x="0" y="0"/>
            <a:chExt cx="2005263" cy="2276241"/>
          </a:xfrm>
        </p:grpSpPr>
        <p:sp>
          <p:nvSpPr>
            <p:cNvPr name="Freeform 5" id="5"/>
            <p:cNvSpPr/>
            <p:nvPr/>
          </p:nvSpPr>
          <p:spPr>
            <a:xfrm flipH="false" flipV="false" rot="0">
              <a:off x="0" y="0"/>
              <a:ext cx="2005262" cy="2276241"/>
            </a:xfrm>
            <a:custGeom>
              <a:avLst/>
              <a:gdLst/>
              <a:ahLst/>
              <a:cxnLst/>
              <a:rect r="r" b="b" t="t" l="l"/>
              <a:pathLst>
                <a:path h="2276241" w="2005262">
                  <a:moveTo>
                    <a:pt x="0" y="0"/>
                  </a:moveTo>
                  <a:lnTo>
                    <a:pt x="2005262" y="0"/>
                  </a:lnTo>
                  <a:lnTo>
                    <a:pt x="2005262" y="2276241"/>
                  </a:lnTo>
                  <a:lnTo>
                    <a:pt x="0" y="2276241"/>
                  </a:lnTo>
                  <a:close/>
                </a:path>
              </a:pathLst>
            </a:custGeom>
            <a:solidFill>
              <a:srgbClr val="FFFFFF"/>
            </a:solidFill>
          </p:spPr>
        </p:sp>
        <p:sp>
          <p:nvSpPr>
            <p:cNvPr name="TextBox 6" id="6"/>
            <p:cNvSpPr txBox="true"/>
            <p:nvPr/>
          </p:nvSpPr>
          <p:spPr>
            <a:xfrm>
              <a:off x="0" y="-47625"/>
              <a:ext cx="2005263" cy="2323866"/>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3417145" y="315315"/>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Diagrama de Estado - Evento</a:t>
            </a:r>
          </a:p>
        </p:txBody>
      </p:sp>
      <p:sp>
        <p:nvSpPr>
          <p:cNvPr name="TextBox 8" id="8"/>
          <p:cNvSpPr txBox="true"/>
          <p:nvPr/>
        </p:nvSpPr>
        <p:spPr>
          <a:xfrm rot="0">
            <a:off x="17526354" y="9438647"/>
            <a:ext cx="440085"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79</a:t>
            </a:r>
          </a:p>
        </p:txBody>
      </p:sp>
      <p:sp>
        <p:nvSpPr>
          <p:cNvPr name="Freeform 9" id="9"/>
          <p:cNvSpPr/>
          <p:nvPr/>
        </p:nvSpPr>
        <p:spPr>
          <a:xfrm flipH="false" flipV="false" rot="0">
            <a:off x="5867173" y="1182255"/>
            <a:ext cx="7272718" cy="8335494"/>
          </a:xfrm>
          <a:custGeom>
            <a:avLst/>
            <a:gdLst/>
            <a:ahLst/>
            <a:cxnLst/>
            <a:rect r="r" b="b" t="t" l="l"/>
            <a:pathLst>
              <a:path h="8335494" w="7272718">
                <a:moveTo>
                  <a:pt x="0" y="0"/>
                </a:moveTo>
                <a:lnTo>
                  <a:pt x="7272719" y="0"/>
                </a:lnTo>
                <a:lnTo>
                  <a:pt x="7272719" y="8335494"/>
                </a:lnTo>
                <a:lnTo>
                  <a:pt x="0" y="8335494"/>
                </a:lnTo>
                <a:lnTo>
                  <a:pt x="0" y="0"/>
                </a:lnTo>
                <a:close/>
              </a:path>
            </a:pathLst>
          </a:custGeom>
          <a:blipFill>
            <a:blip r:embed="rId5"/>
            <a:stretch>
              <a:fillRect l="0" t="0" r="0" b="-100000"/>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830907" y="-1886260"/>
            <a:ext cx="19211580" cy="19211580"/>
          </a:xfrm>
          <a:custGeom>
            <a:avLst/>
            <a:gdLst/>
            <a:ahLst/>
            <a:cxnLst/>
            <a:rect r="r" b="b" t="t" l="l"/>
            <a:pathLst>
              <a:path h="19211580" w="19211580">
                <a:moveTo>
                  <a:pt x="0" y="0"/>
                </a:moveTo>
                <a:lnTo>
                  <a:pt x="19211579" y="0"/>
                </a:lnTo>
                <a:lnTo>
                  <a:pt x="19211579"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0574" y="9258300"/>
            <a:ext cx="1037426" cy="1037452"/>
            <a:chOff x="0" y="0"/>
            <a:chExt cx="1383234" cy="1383269"/>
          </a:xfrm>
        </p:grpSpPr>
        <p:sp>
          <p:nvSpPr>
            <p:cNvPr name="Freeform 4" id="4"/>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4"/>
              <a:stretch>
                <a:fillRect l="-1" t="0" r="-1" b="0"/>
              </a:stretch>
            </a:blipFill>
          </p:spPr>
        </p:sp>
        <p:sp>
          <p:nvSpPr>
            <p:cNvPr name="TextBox 5" id="5"/>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8</a:t>
              </a:r>
            </a:p>
          </p:txBody>
        </p:sp>
      </p:grpSp>
      <p:sp>
        <p:nvSpPr>
          <p:cNvPr name="Freeform 6" id="6"/>
          <p:cNvSpPr/>
          <p:nvPr/>
        </p:nvSpPr>
        <p:spPr>
          <a:xfrm flipH="false" flipV="false" rot="0">
            <a:off x="9756929" y="0"/>
            <a:ext cx="8623744" cy="10334113"/>
          </a:xfrm>
          <a:custGeom>
            <a:avLst/>
            <a:gdLst/>
            <a:ahLst/>
            <a:cxnLst/>
            <a:rect r="r" b="b" t="t" l="l"/>
            <a:pathLst>
              <a:path h="10334113" w="8623744">
                <a:moveTo>
                  <a:pt x="0" y="0"/>
                </a:moveTo>
                <a:lnTo>
                  <a:pt x="8623743" y="0"/>
                </a:lnTo>
                <a:lnTo>
                  <a:pt x="8623743" y="10334113"/>
                </a:lnTo>
                <a:lnTo>
                  <a:pt x="0" y="10334113"/>
                </a:lnTo>
                <a:lnTo>
                  <a:pt x="0" y="0"/>
                </a:lnTo>
                <a:close/>
              </a:path>
            </a:pathLst>
          </a:custGeom>
          <a:blipFill>
            <a:blip r:embed="rId5">
              <a:alphaModFix amt="39000"/>
            </a:blip>
            <a:stretch>
              <a:fillRect l="-5647" t="0" r="-5647" b="0"/>
            </a:stretch>
          </a:blipFill>
        </p:spPr>
      </p:sp>
      <p:sp>
        <p:nvSpPr>
          <p:cNvPr name="TextBox 7" id="7"/>
          <p:cNvSpPr txBox="true"/>
          <p:nvPr/>
        </p:nvSpPr>
        <p:spPr>
          <a:xfrm rot="0">
            <a:off x="1641629" y="942975"/>
            <a:ext cx="15004743" cy="729895"/>
          </a:xfrm>
          <a:prstGeom prst="rect">
            <a:avLst/>
          </a:prstGeom>
        </p:spPr>
        <p:txBody>
          <a:bodyPr anchor="t" rtlCol="false" tIns="0" lIns="0" bIns="0" rIns="0">
            <a:spAutoFit/>
          </a:bodyPr>
          <a:lstStyle/>
          <a:p>
            <a:pPr algn="ctr" marL="0" indent="0" lvl="0">
              <a:lnSpc>
                <a:spcPts val="5969"/>
              </a:lnSpc>
              <a:spcBef>
                <a:spcPct val="0"/>
              </a:spcBef>
            </a:pPr>
            <a:r>
              <a:rPr lang="en-US" sz="4263">
                <a:solidFill>
                  <a:srgbClr val="FFFFFF"/>
                </a:solidFill>
                <a:latin typeface="HK Modular"/>
                <a:ea typeface="HK Modular"/>
                <a:cs typeface="HK Modular"/>
                <a:sym typeface="HK Modular"/>
              </a:rPr>
              <a:t>Introdução</a:t>
            </a:r>
          </a:p>
        </p:txBody>
      </p:sp>
      <p:sp>
        <p:nvSpPr>
          <p:cNvPr name="TextBox 8" id="8"/>
          <p:cNvSpPr txBox="true"/>
          <p:nvPr/>
        </p:nvSpPr>
        <p:spPr>
          <a:xfrm rot="0">
            <a:off x="0" y="2591290"/>
            <a:ext cx="7086028" cy="589915"/>
          </a:xfrm>
          <a:prstGeom prst="rect">
            <a:avLst/>
          </a:prstGeom>
        </p:spPr>
        <p:txBody>
          <a:bodyPr anchor="t" rtlCol="false" tIns="0" lIns="0" bIns="0" rIns="0">
            <a:spAutoFit/>
          </a:bodyPr>
          <a:lstStyle/>
          <a:p>
            <a:pPr algn="ctr" marL="734061" indent="-367031" lvl="1">
              <a:lnSpc>
                <a:spcPts val="4760"/>
              </a:lnSpc>
              <a:buFont typeface="Arial"/>
              <a:buChar char="•"/>
            </a:pPr>
            <a:r>
              <a:rPr lang="en-US" sz="3400">
                <a:solidFill>
                  <a:srgbClr val="FFFFFF"/>
                </a:solidFill>
                <a:latin typeface="HK Modular"/>
                <a:ea typeface="HK Modular"/>
                <a:cs typeface="HK Modular"/>
                <a:sym typeface="HK Modular"/>
              </a:rPr>
              <a:t>CONTEXTUALIZAÇÃO</a:t>
            </a:r>
          </a:p>
        </p:txBody>
      </p:sp>
      <p:sp>
        <p:nvSpPr>
          <p:cNvPr name="TextBox 9" id="9"/>
          <p:cNvSpPr txBox="true"/>
          <p:nvPr/>
        </p:nvSpPr>
        <p:spPr>
          <a:xfrm rot="0">
            <a:off x="583208" y="4095604"/>
            <a:ext cx="16667367" cy="29902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HK Modular"/>
                <a:ea typeface="HK Modular"/>
                <a:cs typeface="HK Modular"/>
                <a:sym typeface="HK Modular"/>
              </a:rPr>
              <a:t>O OBJETIVO ERA DESENVOLVER UMA SOLUÇÃO TECNOLÓGICA INOVADORA PARA MODERNIZAR O PROCESSO DE ENSINO-APRENDIZAGEM, FOCANDO NA COMUNICAÇÃO, SUPORTE E GESTÃO ACADÊMICA COM O USO DE INTELIGÊNCIA ARTIFICIAL</a:t>
            </a:r>
          </a:p>
        </p:txBody>
      </p:sp>
    </p:spTree>
  </p:cSld>
  <p:clrMapOvr>
    <a:masterClrMapping/>
  </p:clrMapOvr>
  <p:transition spd="slow">
    <p:push dir="l"/>
  </p:transition>
</p:sld>
</file>

<file path=ppt/slides/slide8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867173" y="9671304"/>
            <a:ext cx="7315200" cy="615696"/>
          </a:xfrm>
          <a:custGeom>
            <a:avLst/>
            <a:gdLst/>
            <a:ahLst/>
            <a:cxnLst/>
            <a:rect r="r" b="b" t="t" l="l"/>
            <a:pathLst>
              <a:path h="615696" w="7315200">
                <a:moveTo>
                  <a:pt x="0" y="0"/>
                </a:moveTo>
                <a:lnTo>
                  <a:pt x="7315200" y="0"/>
                </a:lnTo>
                <a:lnTo>
                  <a:pt x="7315200" y="615696"/>
                </a:lnTo>
                <a:lnTo>
                  <a:pt x="0" y="61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6669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grpSp>
        <p:nvGrpSpPr>
          <p:cNvPr name="Group 4" id="4"/>
          <p:cNvGrpSpPr/>
          <p:nvPr/>
        </p:nvGrpSpPr>
        <p:grpSpPr>
          <a:xfrm rot="0">
            <a:off x="5762300" y="1028700"/>
            <a:ext cx="7613731" cy="8642604"/>
            <a:chOff x="0" y="0"/>
            <a:chExt cx="2005263" cy="2276241"/>
          </a:xfrm>
        </p:grpSpPr>
        <p:sp>
          <p:nvSpPr>
            <p:cNvPr name="Freeform 5" id="5"/>
            <p:cNvSpPr/>
            <p:nvPr/>
          </p:nvSpPr>
          <p:spPr>
            <a:xfrm flipH="false" flipV="false" rot="0">
              <a:off x="0" y="0"/>
              <a:ext cx="2005262" cy="2276241"/>
            </a:xfrm>
            <a:custGeom>
              <a:avLst/>
              <a:gdLst/>
              <a:ahLst/>
              <a:cxnLst/>
              <a:rect r="r" b="b" t="t" l="l"/>
              <a:pathLst>
                <a:path h="2276241" w="2005262">
                  <a:moveTo>
                    <a:pt x="0" y="0"/>
                  </a:moveTo>
                  <a:lnTo>
                    <a:pt x="2005262" y="0"/>
                  </a:lnTo>
                  <a:lnTo>
                    <a:pt x="2005262" y="2276241"/>
                  </a:lnTo>
                  <a:lnTo>
                    <a:pt x="0" y="2276241"/>
                  </a:lnTo>
                  <a:close/>
                </a:path>
              </a:pathLst>
            </a:custGeom>
            <a:solidFill>
              <a:srgbClr val="FFFFFF"/>
            </a:solidFill>
          </p:spPr>
        </p:sp>
        <p:sp>
          <p:nvSpPr>
            <p:cNvPr name="TextBox 6" id="6"/>
            <p:cNvSpPr txBox="true"/>
            <p:nvPr/>
          </p:nvSpPr>
          <p:spPr>
            <a:xfrm>
              <a:off x="0" y="-47625"/>
              <a:ext cx="2005263" cy="2323866"/>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3417145" y="315315"/>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Diagrama de Estado - Evento</a:t>
            </a:r>
          </a:p>
        </p:txBody>
      </p:sp>
      <p:sp>
        <p:nvSpPr>
          <p:cNvPr name="TextBox 8" id="8"/>
          <p:cNvSpPr txBox="true"/>
          <p:nvPr/>
        </p:nvSpPr>
        <p:spPr>
          <a:xfrm rot="0">
            <a:off x="17517276" y="9438647"/>
            <a:ext cx="458242"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80</a:t>
            </a:r>
          </a:p>
        </p:txBody>
      </p:sp>
      <p:sp>
        <p:nvSpPr>
          <p:cNvPr name="Freeform 9" id="9"/>
          <p:cNvSpPr/>
          <p:nvPr/>
        </p:nvSpPr>
        <p:spPr>
          <a:xfrm flipH="false" flipV="false" rot="0">
            <a:off x="6141308" y="1315007"/>
            <a:ext cx="7041066" cy="8069989"/>
          </a:xfrm>
          <a:custGeom>
            <a:avLst/>
            <a:gdLst/>
            <a:ahLst/>
            <a:cxnLst/>
            <a:rect r="r" b="b" t="t" l="l"/>
            <a:pathLst>
              <a:path h="8069989" w="7041066">
                <a:moveTo>
                  <a:pt x="0" y="0"/>
                </a:moveTo>
                <a:lnTo>
                  <a:pt x="7041065" y="0"/>
                </a:lnTo>
                <a:lnTo>
                  <a:pt x="7041065" y="8069990"/>
                </a:lnTo>
                <a:lnTo>
                  <a:pt x="0" y="8069990"/>
                </a:lnTo>
                <a:lnTo>
                  <a:pt x="0" y="0"/>
                </a:lnTo>
                <a:close/>
              </a:path>
            </a:pathLst>
          </a:custGeom>
          <a:blipFill>
            <a:blip r:embed="rId5"/>
            <a:stretch>
              <a:fillRect l="0" t="-100000" r="0" b="0"/>
            </a:stretch>
          </a:blipFill>
        </p:spPr>
      </p:sp>
    </p:spTree>
  </p:cSld>
  <p:clrMapOvr>
    <a:masterClrMapping/>
  </p:clrMapOvr>
  <p:transition spd="slow">
    <p:push dir="l"/>
  </p:transition>
</p:sld>
</file>

<file path=ppt/slides/slide8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1000"/>
            </a:blip>
            <a:stretch>
              <a:fillRect l="-1264" t="0" r="-59" b="-1323"/>
            </a:stretch>
          </a:blipFill>
        </p:spPr>
      </p:sp>
      <p:sp>
        <p:nvSpPr>
          <p:cNvPr name="Freeform 3" id="3"/>
          <p:cNvSpPr/>
          <p:nvPr/>
        </p:nvSpPr>
        <p:spPr>
          <a:xfrm flipH="false" flipV="false" rot="0">
            <a:off x="4050594" y="2435978"/>
            <a:ext cx="10186813" cy="5415043"/>
          </a:xfrm>
          <a:custGeom>
            <a:avLst/>
            <a:gdLst/>
            <a:ahLst/>
            <a:cxnLst/>
            <a:rect r="r" b="b" t="t" l="l"/>
            <a:pathLst>
              <a:path h="5415043" w="10186813">
                <a:moveTo>
                  <a:pt x="0" y="0"/>
                </a:moveTo>
                <a:lnTo>
                  <a:pt x="10186812" y="0"/>
                </a:lnTo>
                <a:lnTo>
                  <a:pt x="10186812" y="5415044"/>
                </a:lnTo>
                <a:lnTo>
                  <a:pt x="0" y="5415044"/>
                </a:lnTo>
                <a:lnTo>
                  <a:pt x="0" y="0"/>
                </a:lnTo>
                <a:close/>
              </a:path>
            </a:pathLst>
          </a:custGeom>
          <a:blipFill>
            <a:blip r:embed="rId3">
              <a:alphaModFix amt="37000"/>
            </a:blip>
            <a:stretch>
              <a:fillRect l="-35363" t="-159975" r="-35705" b="-163467"/>
            </a:stretch>
          </a:blipFill>
        </p:spPr>
      </p:sp>
      <p:sp>
        <p:nvSpPr>
          <p:cNvPr name="Freeform 4" id="4"/>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sp>
        <p:nvSpPr>
          <p:cNvPr name="TextBox 5" id="5"/>
          <p:cNvSpPr txBox="true"/>
          <p:nvPr/>
        </p:nvSpPr>
        <p:spPr>
          <a:xfrm rot="0">
            <a:off x="17543023" y="9438647"/>
            <a:ext cx="387697"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81</a:t>
            </a:r>
          </a:p>
        </p:txBody>
      </p:sp>
      <p:sp>
        <p:nvSpPr>
          <p:cNvPr name="TextBox 6" id="6"/>
          <p:cNvSpPr txBox="true"/>
          <p:nvPr/>
        </p:nvSpPr>
        <p:spPr>
          <a:xfrm rot="0">
            <a:off x="0" y="10088881"/>
            <a:ext cx="1877735" cy="198119"/>
          </a:xfrm>
          <a:prstGeom prst="rect">
            <a:avLst/>
          </a:prstGeom>
        </p:spPr>
        <p:txBody>
          <a:bodyPr anchor="t" rtlCol="false" tIns="0" lIns="0" bIns="0" rIns="0">
            <a:spAutoFit/>
          </a:bodyPr>
          <a:lstStyle/>
          <a:p>
            <a:pPr algn="ctr">
              <a:lnSpc>
                <a:spcPts val="1680"/>
              </a:lnSpc>
              <a:spcBef>
                <a:spcPct val="0"/>
              </a:spcBef>
            </a:pPr>
            <a:r>
              <a:rPr lang="en-US" sz="1200">
                <a:solidFill>
                  <a:srgbClr val="FEFFFF"/>
                </a:solidFill>
                <a:latin typeface="HK Modular"/>
                <a:ea typeface="HK Modular"/>
                <a:cs typeface="HK Modular"/>
                <a:sym typeface="HK Modular"/>
              </a:rPr>
              <a:t>Google imagens </a:t>
            </a:r>
          </a:p>
        </p:txBody>
      </p:sp>
    </p:spTree>
  </p:cSld>
  <p:clrMapOvr>
    <a:masterClrMapping/>
  </p:clrMapOvr>
  <p:transition spd="slow">
    <p:push dir="l"/>
  </p:transition>
</p:sld>
</file>

<file path=ppt/slides/slide8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008067" y="543825"/>
            <a:ext cx="6606165" cy="864975"/>
          </a:xfrm>
          <a:prstGeom prst="rect">
            <a:avLst/>
          </a:prstGeom>
        </p:spPr>
        <p:txBody>
          <a:bodyPr anchor="t" rtlCol="false" tIns="0" lIns="0" bIns="0" rIns="0">
            <a:spAutoFit/>
          </a:bodyPr>
          <a:lstStyle/>
          <a:p>
            <a:pPr algn="ctr">
              <a:lnSpc>
                <a:spcPts val="6992"/>
              </a:lnSpc>
              <a:spcBef>
                <a:spcPct val="0"/>
              </a:spcBef>
            </a:pPr>
            <a:r>
              <a:rPr lang="en-US" sz="4994">
                <a:solidFill>
                  <a:srgbClr val="FFFFFF"/>
                </a:solidFill>
                <a:latin typeface="HK Modular"/>
                <a:ea typeface="HK Modular"/>
                <a:cs typeface="HK Modular"/>
                <a:sym typeface="HK Modular"/>
              </a:rPr>
              <a:t>REFERÊNCIAS </a:t>
            </a:r>
          </a:p>
        </p:txBody>
      </p:sp>
      <p:sp>
        <p:nvSpPr>
          <p:cNvPr name="TextBox 4" id="4"/>
          <p:cNvSpPr txBox="true"/>
          <p:nvPr/>
        </p:nvSpPr>
        <p:spPr>
          <a:xfrm rot="0">
            <a:off x="574177" y="1776842"/>
            <a:ext cx="16996372" cy="1006119"/>
          </a:xfrm>
          <a:prstGeom prst="rect">
            <a:avLst/>
          </a:prstGeom>
        </p:spPr>
        <p:txBody>
          <a:bodyPr anchor="t" rtlCol="false" tIns="0" lIns="0" bIns="0" rIns="0">
            <a:spAutoFit/>
          </a:bodyPr>
          <a:lstStyle/>
          <a:p>
            <a:pPr algn="l">
              <a:lnSpc>
                <a:spcPts val="3869"/>
              </a:lnSpc>
              <a:spcBef>
                <a:spcPct val="0"/>
              </a:spcBef>
            </a:pPr>
            <a:r>
              <a:rPr lang="en-US" sz="2764">
                <a:solidFill>
                  <a:srgbClr val="FFFFFF"/>
                </a:solidFill>
                <a:latin typeface="Arial"/>
                <a:ea typeface="Arial"/>
                <a:cs typeface="Arial"/>
                <a:sym typeface="Arial"/>
              </a:rPr>
              <a:t>Osis, Janis &amp; Donins, U. (2017). Topological UML Modeling: An Improved Approach for Domain Modeling and Software Development</a:t>
            </a:r>
          </a:p>
        </p:txBody>
      </p:sp>
      <p:sp>
        <p:nvSpPr>
          <p:cNvPr name="TextBox 5" id="5"/>
          <p:cNvSpPr txBox="true"/>
          <p:nvPr/>
        </p:nvSpPr>
        <p:spPr>
          <a:xfrm rot="0">
            <a:off x="574177" y="2888706"/>
            <a:ext cx="17473944" cy="1473725"/>
          </a:xfrm>
          <a:prstGeom prst="rect">
            <a:avLst/>
          </a:prstGeom>
        </p:spPr>
        <p:txBody>
          <a:bodyPr anchor="t" rtlCol="false" tIns="0" lIns="0" bIns="0" rIns="0">
            <a:spAutoFit/>
          </a:bodyPr>
          <a:lstStyle/>
          <a:p>
            <a:pPr algn="l">
              <a:lnSpc>
                <a:spcPts val="3821"/>
              </a:lnSpc>
              <a:spcBef>
                <a:spcPct val="0"/>
              </a:spcBef>
            </a:pPr>
            <a:r>
              <a:rPr lang="en-US" sz="2729">
                <a:solidFill>
                  <a:srgbClr val="FFFFFF"/>
                </a:solidFill>
                <a:latin typeface="Arial"/>
                <a:ea typeface="Arial"/>
                <a:cs typeface="Arial"/>
                <a:sym typeface="Arial"/>
              </a:rPr>
              <a:t>Tokarnia , Mariana. </a:t>
            </a:r>
            <a:r>
              <a:rPr lang="en-US" sz="2729">
                <a:solidFill>
                  <a:srgbClr val="FFFFFF"/>
                </a:solidFill>
                <a:latin typeface="Arial"/>
                <a:ea typeface="Arial"/>
                <a:cs typeface="Arial"/>
                <a:sym typeface="Arial"/>
              </a:rPr>
              <a:t>Sete a cada dez estudantes usam IA na rotina de estudos. Agência Brasil, 8 de agosto de 2024.Disponível em:  </a:t>
            </a:r>
            <a:r>
              <a:rPr lang="en-US" sz="2729" u="sng">
                <a:solidFill>
                  <a:srgbClr val="FFFFFF"/>
                </a:solidFill>
                <a:latin typeface="Arial"/>
                <a:ea typeface="Arial"/>
                <a:cs typeface="Arial"/>
                <a:sym typeface="Arial"/>
                <a:hlinkClick r:id="rId4" tooltip="https://agenciabrasil.ebc.com.br/educacao/noticia/2024-08/sete-cada-dez-estudantes-usam-ia-na-rotina-de-estudos"/>
              </a:rPr>
              <a:t>https://agenciabrasil.ebc.com.br/educacao/noticia/2024-08/sete-cada-dez-estudantes-usam-ia-na-rotina-de-estudos</a:t>
            </a:r>
            <a:r>
              <a:rPr lang="en-US" sz="2729">
                <a:solidFill>
                  <a:srgbClr val="FFFFFF"/>
                </a:solidFill>
                <a:latin typeface="Arial"/>
                <a:ea typeface="Arial"/>
                <a:cs typeface="Arial"/>
                <a:sym typeface="Arial"/>
              </a:rPr>
              <a:t>. Acesso em: 13 jan. 2025.</a:t>
            </a:r>
          </a:p>
        </p:txBody>
      </p:sp>
      <p:sp>
        <p:nvSpPr>
          <p:cNvPr name="TextBox 6" id="6"/>
          <p:cNvSpPr txBox="true"/>
          <p:nvPr/>
        </p:nvSpPr>
        <p:spPr>
          <a:xfrm rot="0">
            <a:off x="574177" y="4619606"/>
            <a:ext cx="16996372" cy="1977669"/>
          </a:xfrm>
          <a:prstGeom prst="rect">
            <a:avLst/>
          </a:prstGeom>
        </p:spPr>
        <p:txBody>
          <a:bodyPr anchor="t" rtlCol="false" tIns="0" lIns="0" bIns="0" rIns="0">
            <a:spAutoFit/>
          </a:bodyPr>
          <a:lstStyle/>
          <a:p>
            <a:pPr algn="l">
              <a:lnSpc>
                <a:spcPts val="3869"/>
              </a:lnSpc>
              <a:spcBef>
                <a:spcPct val="0"/>
              </a:spcBef>
            </a:pPr>
            <a:r>
              <a:rPr lang="en-US" sz="2764">
                <a:solidFill>
                  <a:srgbClr val="FFFFFF"/>
                </a:solidFill>
                <a:latin typeface="Arial"/>
                <a:ea typeface="Arial"/>
                <a:cs typeface="Arial"/>
                <a:sym typeface="Arial"/>
              </a:rPr>
              <a:t>O GLOBO. Tecnologias com Inteligência Artificial podem ajudar na rotina de estudos. O Globo, Rio de Janeiro, 6 jun. 2024. Disponível em: </a:t>
            </a:r>
            <a:r>
              <a:rPr lang="en-US" sz="2764" u="sng">
                <a:solidFill>
                  <a:srgbClr val="FFFFFF"/>
                </a:solidFill>
                <a:latin typeface="Arial"/>
                <a:ea typeface="Arial"/>
                <a:cs typeface="Arial"/>
                <a:sym typeface="Arial"/>
                <a:hlinkClick r:id="rId5" tooltip="https://redeglobo.globo.com/sp/eptv/eptv-na-escola-sao-carlos/noticia/tecnologias-com-inteligencia-artificial-podem-ajudar-na-rotina-de-estudos.ghtml"/>
              </a:rPr>
              <a:t>https://redeglobo.globo.com/sp/eptv/eptv-na-escola-sao-carlos/noticia/tecnologias-com-inteligencia-artificial-podem-ajudar-na-rotina-de-estudos.ghtml</a:t>
            </a:r>
            <a:r>
              <a:rPr lang="en-US" sz="2764">
                <a:solidFill>
                  <a:srgbClr val="FFFFFF"/>
                </a:solidFill>
                <a:latin typeface="Arial"/>
                <a:ea typeface="Arial"/>
                <a:cs typeface="Arial"/>
                <a:sym typeface="Arial"/>
              </a:rPr>
              <a:t>. Acesso em: 13 jan. 2025.</a:t>
            </a:r>
          </a:p>
        </p:txBody>
      </p:sp>
      <p:sp>
        <p:nvSpPr>
          <p:cNvPr name="Freeform 7" id="7"/>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6"/>
            <a:stretch>
              <a:fillRect l="-2752" t="0" r="-2752" b="0"/>
            </a:stretch>
          </a:blipFill>
        </p:spPr>
      </p:sp>
      <p:sp>
        <p:nvSpPr>
          <p:cNvPr name="TextBox 8" id="8"/>
          <p:cNvSpPr txBox="true"/>
          <p:nvPr/>
        </p:nvSpPr>
        <p:spPr>
          <a:xfrm rot="0">
            <a:off x="17509239" y="9438647"/>
            <a:ext cx="455265"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82</a:t>
            </a:r>
          </a:p>
        </p:txBody>
      </p:sp>
      <p:sp>
        <p:nvSpPr>
          <p:cNvPr name="TextBox 9" id="9"/>
          <p:cNvSpPr txBox="true"/>
          <p:nvPr/>
        </p:nvSpPr>
        <p:spPr>
          <a:xfrm rot="0">
            <a:off x="507925" y="6854450"/>
            <a:ext cx="17228947" cy="1006221"/>
          </a:xfrm>
          <a:prstGeom prst="rect">
            <a:avLst/>
          </a:prstGeom>
        </p:spPr>
        <p:txBody>
          <a:bodyPr anchor="t" rtlCol="false" tIns="0" lIns="0" bIns="0" rIns="0">
            <a:spAutoFit/>
          </a:bodyPr>
          <a:lstStyle/>
          <a:p>
            <a:pPr algn="l">
              <a:lnSpc>
                <a:spcPts val="3863"/>
              </a:lnSpc>
              <a:spcBef>
                <a:spcPct val="0"/>
              </a:spcBef>
            </a:pPr>
            <a:r>
              <a:rPr lang="en-US" sz="2760">
                <a:solidFill>
                  <a:srgbClr val="FFFFFF"/>
                </a:solidFill>
                <a:latin typeface="Arial"/>
                <a:ea typeface="Arial"/>
                <a:cs typeface="Arial"/>
                <a:sym typeface="Arial"/>
              </a:rPr>
              <a:t>João Victor Souza. WPPConnect. 2021. Repositório de Github. Disponível em: https://github.com/wppconnect-team/wppconnect. Acesso em: 12 jan, 2025.</a:t>
            </a:r>
          </a:p>
        </p:txBody>
      </p:sp>
      <p:sp>
        <p:nvSpPr>
          <p:cNvPr name="TextBox 10" id="10"/>
          <p:cNvSpPr txBox="true"/>
          <p:nvPr/>
        </p:nvSpPr>
        <p:spPr>
          <a:xfrm rot="0">
            <a:off x="541051" y="8117846"/>
            <a:ext cx="17062624" cy="1006221"/>
          </a:xfrm>
          <a:prstGeom prst="rect">
            <a:avLst/>
          </a:prstGeom>
        </p:spPr>
        <p:txBody>
          <a:bodyPr anchor="t" rtlCol="false" tIns="0" lIns="0" bIns="0" rIns="0">
            <a:spAutoFit/>
          </a:bodyPr>
          <a:lstStyle/>
          <a:p>
            <a:pPr algn="l">
              <a:lnSpc>
                <a:spcPts val="3863"/>
              </a:lnSpc>
              <a:spcBef>
                <a:spcPct val="0"/>
              </a:spcBef>
            </a:pPr>
            <a:r>
              <a:rPr lang="en-US" sz="2760">
                <a:solidFill>
                  <a:srgbClr val="FFFFFF"/>
                </a:solidFill>
                <a:latin typeface="Arial"/>
                <a:ea typeface="Arial"/>
                <a:cs typeface="Arial"/>
                <a:sym typeface="Arial"/>
              </a:rPr>
              <a:t>Jan Oberhauser. N8N. 2022. Repositório de Github. Disponível em:https://github.com/n8n-io/n8n. Acesso em: 13 jan, 2025.</a:t>
            </a:r>
          </a:p>
        </p:txBody>
      </p:sp>
    </p:spTree>
  </p:cSld>
  <p:clrMapOvr>
    <a:masterClrMapping/>
  </p:clrMapOvr>
  <p:transition spd="slow">
    <p:push dir="l"/>
  </p:transition>
</p:sld>
</file>

<file path=ppt/slides/slide8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840918" y="543825"/>
            <a:ext cx="6606165" cy="864975"/>
          </a:xfrm>
          <a:prstGeom prst="rect">
            <a:avLst/>
          </a:prstGeom>
        </p:spPr>
        <p:txBody>
          <a:bodyPr anchor="t" rtlCol="false" tIns="0" lIns="0" bIns="0" rIns="0">
            <a:spAutoFit/>
          </a:bodyPr>
          <a:lstStyle/>
          <a:p>
            <a:pPr algn="ctr">
              <a:lnSpc>
                <a:spcPts val="6992"/>
              </a:lnSpc>
              <a:spcBef>
                <a:spcPct val="0"/>
              </a:spcBef>
            </a:pPr>
            <a:r>
              <a:rPr lang="en-US" sz="4994">
                <a:solidFill>
                  <a:srgbClr val="FFFFFF"/>
                </a:solidFill>
                <a:latin typeface="HK Modular"/>
                <a:ea typeface="HK Modular"/>
                <a:cs typeface="HK Modular"/>
                <a:sym typeface="HK Modular"/>
              </a:rPr>
              <a:t>REFERÊNCIAS </a:t>
            </a:r>
          </a:p>
        </p:txBody>
      </p:sp>
      <p:sp>
        <p:nvSpPr>
          <p:cNvPr name="Freeform 4" id="4"/>
          <p:cNvSpPr/>
          <p:nvPr/>
        </p:nvSpPr>
        <p:spPr>
          <a:xfrm flipH="false" flipV="false" rot="0">
            <a:off x="17185744" y="9124067"/>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4"/>
            <a:stretch>
              <a:fillRect l="-2752" t="0" r="-2752" b="0"/>
            </a:stretch>
          </a:blipFill>
        </p:spPr>
      </p:sp>
      <p:sp>
        <p:nvSpPr>
          <p:cNvPr name="TextBox 5" id="5"/>
          <p:cNvSpPr txBox="true"/>
          <p:nvPr/>
        </p:nvSpPr>
        <p:spPr>
          <a:xfrm rot="0">
            <a:off x="17507230" y="9438647"/>
            <a:ext cx="459284"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83</a:t>
            </a:r>
          </a:p>
        </p:txBody>
      </p:sp>
      <p:sp>
        <p:nvSpPr>
          <p:cNvPr name="TextBox 6" id="6"/>
          <p:cNvSpPr txBox="true"/>
          <p:nvPr/>
        </p:nvSpPr>
        <p:spPr>
          <a:xfrm rot="0">
            <a:off x="208768" y="1909517"/>
            <a:ext cx="17836178" cy="1941195"/>
          </a:xfrm>
          <a:prstGeom prst="rect">
            <a:avLst/>
          </a:prstGeom>
        </p:spPr>
        <p:txBody>
          <a:bodyPr anchor="t" rtlCol="false" tIns="0" lIns="0" bIns="0" rIns="0">
            <a:spAutoFit/>
          </a:bodyPr>
          <a:lstStyle/>
          <a:p>
            <a:pPr algn="l">
              <a:lnSpc>
                <a:spcPts val="3779"/>
              </a:lnSpc>
              <a:spcBef>
                <a:spcPct val="0"/>
              </a:spcBef>
            </a:pPr>
            <a:r>
              <a:rPr lang="en-US" sz="2700">
                <a:solidFill>
                  <a:srgbClr val="FFFFFF"/>
                </a:solidFill>
                <a:latin typeface="Arial"/>
                <a:ea typeface="Arial"/>
                <a:cs typeface="Arial"/>
                <a:sym typeface="Arial"/>
              </a:rPr>
              <a:t>SILVA R., Antoniel da. </a:t>
            </a:r>
            <a:r>
              <a:rPr lang="en-US" b="true" sz="2700">
                <a:solidFill>
                  <a:srgbClr val="FFFFFF"/>
                </a:solidFill>
                <a:latin typeface="Arial Bold"/>
                <a:ea typeface="Arial Bold"/>
                <a:cs typeface="Arial Bold"/>
                <a:sym typeface="Arial Bold"/>
              </a:rPr>
              <a:t>Requisitos Funcionais e Não Funcionais para o EBSERH (TI). </a:t>
            </a:r>
            <a:r>
              <a:rPr lang="en-US" sz="2700">
                <a:solidFill>
                  <a:srgbClr val="FFFFFF"/>
                </a:solidFill>
                <a:latin typeface="Arial"/>
                <a:ea typeface="Arial"/>
                <a:cs typeface="Arial"/>
                <a:sym typeface="Arial"/>
              </a:rPr>
              <a:t>Estratégia Concursos, 9 nov. 2023. Disponível em: https://www.estrategiaconcursos.com.br/blog/requisitos-funcionais-nao-funcionais-ebserh-ti/#:~:text=Requisitos%20Funcionais%3A%20Especificam%20%E2%80%9Co%20que,e%20limita%C3%A7%C3%B5es%2C%20e%20aspectos%20t%C3%A9cnicos. Acesso em: 14 jan. 2025.</a:t>
            </a:r>
          </a:p>
        </p:txBody>
      </p:sp>
      <p:sp>
        <p:nvSpPr>
          <p:cNvPr name="TextBox 7" id="7"/>
          <p:cNvSpPr txBox="true"/>
          <p:nvPr/>
        </p:nvSpPr>
        <p:spPr>
          <a:xfrm rot="0">
            <a:off x="208768" y="4120515"/>
            <a:ext cx="17836178" cy="1941195"/>
          </a:xfrm>
          <a:prstGeom prst="rect">
            <a:avLst/>
          </a:prstGeom>
        </p:spPr>
        <p:txBody>
          <a:bodyPr anchor="t" rtlCol="false" tIns="0" lIns="0" bIns="0" rIns="0">
            <a:spAutoFit/>
          </a:bodyPr>
          <a:lstStyle/>
          <a:p>
            <a:pPr algn="l">
              <a:lnSpc>
                <a:spcPts val="3779"/>
              </a:lnSpc>
              <a:spcBef>
                <a:spcPct val="0"/>
              </a:spcBef>
            </a:pPr>
            <a:r>
              <a:rPr lang="en-US" sz="2700">
                <a:solidFill>
                  <a:srgbClr val="FFFFFF"/>
                </a:solidFill>
                <a:latin typeface="Arial"/>
                <a:ea typeface="Arial"/>
                <a:cs typeface="Arial"/>
                <a:sym typeface="Arial"/>
              </a:rPr>
              <a:t>UNISINOS. </a:t>
            </a:r>
            <a:r>
              <a:rPr lang="en-US" b="true" sz="2700">
                <a:solidFill>
                  <a:srgbClr val="FFFFFF"/>
                </a:solidFill>
                <a:latin typeface="Arial Bold"/>
                <a:ea typeface="Arial Bold"/>
                <a:cs typeface="Arial Bold"/>
                <a:sym typeface="Arial Bold"/>
              </a:rPr>
              <a:t>Técnicas para Elicitação de Requisitos.</a:t>
            </a:r>
            <a:r>
              <a:rPr lang="en-US" sz="2700">
                <a:solidFill>
                  <a:srgbClr val="FFFFFF"/>
                </a:solidFill>
                <a:latin typeface="Arial"/>
                <a:ea typeface="Arial"/>
                <a:cs typeface="Arial"/>
                <a:sym typeface="Arial"/>
              </a:rPr>
              <a:t> Disponível em: https://unisinos.br/repositoriocanvas/Eng_Requisitos/html_Eng_Requisitos_tec_elicitacao/index.html#:~:text=Elicita%C3%A7%C3%A3o%20de%20requisitos%20%C3%A9%20o,o%20desenvolvimento%20de%20um%20sistema. Acesso em: 14 jan. 2025.</a:t>
            </a:r>
          </a:p>
        </p:txBody>
      </p:sp>
    </p:spTree>
  </p:cSld>
  <p:clrMapOvr>
    <a:masterClrMapping/>
  </p:clrMapOvr>
  <p:transition spd="slow">
    <p:push dir="l"/>
  </p:transition>
</p:sld>
</file>

<file path=ppt/slides/slide8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0" y="-38100"/>
            <a:ext cx="18288000" cy="10051693"/>
          </a:xfrm>
          <a:prstGeom prst="rect">
            <a:avLst/>
          </a:prstGeom>
        </p:spPr>
        <p:txBody>
          <a:bodyPr anchor="t" rtlCol="false" tIns="0" lIns="0" bIns="0" rIns="0">
            <a:spAutoFit/>
          </a:bodyPr>
          <a:lstStyle/>
          <a:p>
            <a:pPr algn="ctr">
              <a:lnSpc>
                <a:spcPts val="2469"/>
              </a:lnSpc>
              <a:spcBef>
                <a:spcPct val="0"/>
              </a:spcBef>
            </a:pPr>
            <a:r>
              <a:rPr lang="en-US" b="true" sz="1764">
                <a:solidFill>
                  <a:srgbClr val="FEFFFF"/>
                </a:solidFill>
                <a:latin typeface="HK Modular"/>
                <a:ea typeface="HK Modular"/>
                <a:cs typeface="HK Modular"/>
                <a:sym typeface="HK Modular"/>
              </a:rPr>
              <a:t>Copyright / License</a:t>
            </a:r>
          </a:p>
          <a:p>
            <a:pPr algn="ctr">
              <a:lnSpc>
                <a:spcPts val="2469"/>
              </a:lnSpc>
              <a:spcBef>
                <a:spcPct val="0"/>
              </a:spcBef>
            </a:pPr>
            <a:r>
              <a:rPr lang="en-US" b="true" sz="1764">
                <a:solidFill>
                  <a:srgbClr val="FEFFFF"/>
                </a:solidFill>
                <a:latin typeface="HK Modular"/>
                <a:ea typeface="HK Modular"/>
                <a:cs typeface="HK Modular"/>
                <a:sym typeface="HK Modular"/>
              </a:rPr>
              <a:t>Este material é resultado de um trabalho acadêmico para a disciplina Projeto de desenvolvimento de software, sob a orientação do professor Dr. THALES LEVI AZEVEDO VALENTE, no semestre letivo 2024.2, do curso de Engenharia da Computação na Universidade Federal do Maranhão (UFMA).</a:t>
            </a:r>
          </a:p>
          <a:p>
            <a:pPr algn="ctr">
              <a:lnSpc>
                <a:spcPts val="2469"/>
              </a:lnSpc>
              <a:spcBef>
                <a:spcPct val="0"/>
              </a:spcBef>
            </a:pPr>
            <a:r>
              <a:rPr lang="en-US" b="true" sz="1764">
                <a:solidFill>
                  <a:srgbClr val="FEFFFF"/>
                </a:solidFill>
                <a:latin typeface="HK Modular"/>
                <a:ea typeface="HK Modular"/>
                <a:cs typeface="HK Modular"/>
                <a:sym typeface="HK Modular"/>
              </a:rPr>
              <a:t>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a GPL e também se qualifica como software de código aberto. É de domínio público. O espírito desta licença é que você é livre para usar este material para qualquer finalidade, sem nenhum custo. O único requisito é que, se você usá-lo, nos dê crédito.</a:t>
            </a:r>
          </a:p>
          <a:p>
            <a:pPr algn="ctr">
              <a:lnSpc>
                <a:spcPts val="2469"/>
              </a:lnSpc>
              <a:spcBef>
                <a:spcPct val="0"/>
              </a:spcBef>
            </a:pPr>
            <a:r>
              <a:rPr lang="en-US" b="true" sz="1764">
                <a:solidFill>
                  <a:srgbClr val="FEFFFF"/>
                </a:solidFill>
                <a:latin typeface="HK Modular"/>
                <a:ea typeface="HK Modular"/>
                <a:cs typeface="HK Modular"/>
                <a:sym typeface="HK Modular"/>
              </a:rPr>
              <a:t>Copyright © 2025 Material Educacional</a:t>
            </a:r>
          </a:p>
          <a:p>
            <a:pPr algn="ctr">
              <a:lnSpc>
                <a:spcPts val="2469"/>
              </a:lnSpc>
              <a:spcBef>
                <a:spcPct val="0"/>
              </a:spcBef>
            </a:pPr>
            <a:r>
              <a:rPr lang="en-US" b="true" sz="1764">
                <a:solidFill>
                  <a:srgbClr val="FEFFFF"/>
                </a:solidFill>
                <a:latin typeface="HK Modular"/>
                <a:ea typeface="HK Modular"/>
                <a:cs typeface="HK Modular"/>
                <a:sym typeface="HK Modular"/>
              </a:rPr>
              <a:t>Este material está licenciado sob a Licença MIT. É permitido o uso, cópia, modificação, e distribuição deste material para qualquer fim, desde que acompanhado deste aviso de direitos autorais.</a:t>
            </a:r>
          </a:p>
          <a:p>
            <a:pPr algn="ctr">
              <a:lnSpc>
                <a:spcPts val="2469"/>
              </a:lnSpc>
              <a:spcBef>
                <a:spcPct val="0"/>
              </a:spcBef>
            </a:pPr>
            <a:r>
              <a:rPr lang="en-US" b="true" sz="1764">
                <a:solidFill>
                  <a:srgbClr val="FEFFFF"/>
                </a:solidFill>
                <a:latin typeface="HK Modular"/>
                <a:ea typeface="HK Modular"/>
                <a:cs typeface="HK Modular"/>
                <a:sym typeface="HK Modular"/>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a:p>
            <a:pPr algn="ctr">
              <a:lnSpc>
                <a:spcPts val="2469"/>
              </a:lnSpc>
              <a:spcBef>
                <a:spcPct val="0"/>
              </a:spcBef>
            </a:pPr>
            <a:r>
              <a:rPr lang="en-US" b="true" sz="1764">
                <a:solidFill>
                  <a:srgbClr val="FEFFFF"/>
                </a:solidFill>
                <a:latin typeface="HK Modular"/>
                <a:ea typeface="HK Modular"/>
                <a:cs typeface="HK Modular"/>
                <a:sym typeface="HK Modular"/>
              </a:rPr>
              <a:t>Para mais informações sobre a Licença MIT: https://opensource.org/licenses/MIT.</a:t>
            </a:r>
          </a:p>
          <a:p>
            <a:pPr algn="ctr">
              <a:lnSpc>
                <a:spcPts val="2469"/>
              </a:lnSpc>
              <a:spcBef>
                <a:spcPct val="0"/>
              </a:spcBef>
            </a:pPr>
            <a:r>
              <a:rPr lang="en-US" b="true" sz="1764">
                <a:solidFill>
                  <a:srgbClr val="FEFFFF"/>
                </a:solidFill>
                <a:latin typeface="HK Modular"/>
                <a:ea typeface="HK Modular"/>
                <a:cs typeface="HK Modular"/>
                <a:sym typeface="HK Modular"/>
              </a:rPr>
              <a:t>Copyright © 2025 Educational Material</a:t>
            </a:r>
          </a:p>
          <a:p>
            <a:pPr algn="ctr">
              <a:lnSpc>
                <a:spcPts val="2469"/>
              </a:lnSpc>
              <a:spcBef>
                <a:spcPct val="0"/>
              </a:spcBef>
            </a:pPr>
            <a:r>
              <a:rPr lang="en-US" b="true" sz="1764">
                <a:solidFill>
                  <a:srgbClr val="FEFFFF"/>
                </a:solidFill>
                <a:latin typeface="HK Modular"/>
                <a:ea typeface="HK Modular"/>
                <a:cs typeface="HK Modular"/>
                <a:sym typeface="HK Modular"/>
              </a:rPr>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pPr algn="ctr">
              <a:lnSpc>
                <a:spcPts val="2469"/>
              </a:lnSpc>
              <a:spcBef>
                <a:spcPct val="0"/>
              </a:spcBef>
            </a:pPr>
            <a:r>
              <a:rPr lang="en-US" b="true" sz="1764">
                <a:solidFill>
                  <a:srgbClr val="FEFFFF"/>
                </a:solidFill>
                <a:latin typeface="HK Modular"/>
                <a:ea typeface="HK Modular"/>
                <a:cs typeface="HK Modular"/>
                <a:sym typeface="HK Modular"/>
              </a:rPr>
              <a:t>The above copyright notice and this permission notice shall be included in all copies or substantial portions of the Software.</a:t>
            </a:r>
          </a:p>
          <a:p>
            <a:pPr algn="ctr">
              <a:lnSpc>
                <a:spcPts val="2469"/>
              </a:lnSpc>
              <a:spcBef>
                <a:spcPct val="0"/>
              </a:spcBef>
            </a:pPr>
            <a:r>
              <a:rPr lang="en-US" b="true" sz="1764">
                <a:solidFill>
                  <a:srgbClr val="FEFFFF"/>
                </a:solidFill>
                <a:latin typeface="HK Modular"/>
                <a:ea typeface="HK Modular"/>
                <a:cs typeface="HK Modular"/>
                <a:sym typeface="HK Modular"/>
              </a:rPr>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a:p>
            <a:pPr algn="ctr">
              <a:lnSpc>
                <a:spcPts val="2469"/>
              </a:lnSpc>
              <a:spcBef>
                <a:spcPct val="0"/>
              </a:spcBef>
            </a:pPr>
            <a:r>
              <a:rPr lang="en-US" b="true" sz="1764">
                <a:solidFill>
                  <a:srgbClr val="FEFFFF"/>
                </a:solidFill>
                <a:latin typeface="HK Modular"/>
                <a:ea typeface="HK Modular"/>
                <a:cs typeface="HK Modular"/>
                <a:sym typeface="HK Modular"/>
              </a:rPr>
              <a:t>Para mais informações sobre a Licença MIT: https://opensource.org/licenses/MIT.</a:t>
            </a:r>
          </a:p>
        </p:txBody>
      </p:sp>
      <p:sp>
        <p:nvSpPr>
          <p:cNvPr name="Freeform 3" id="3"/>
          <p:cNvSpPr/>
          <p:nvPr/>
        </p:nvSpPr>
        <p:spPr>
          <a:xfrm flipH="false" flipV="false" rot="0">
            <a:off x="17185744" y="9258300"/>
            <a:ext cx="1102256" cy="1162933"/>
          </a:xfrm>
          <a:custGeom>
            <a:avLst/>
            <a:gdLst/>
            <a:ahLst/>
            <a:cxnLst/>
            <a:rect r="r" b="b" t="t" l="l"/>
            <a:pathLst>
              <a:path h="1162933" w="1102256">
                <a:moveTo>
                  <a:pt x="0" y="0"/>
                </a:moveTo>
                <a:lnTo>
                  <a:pt x="1102256" y="0"/>
                </a:lnTo>
                <a:lnTo>
                  <a:pt x="1102256" y="1162933"/>
                </a:lnTo>
                <a:lnTo>
                  <a:pt x="0" y="1162933"/>
                </a:lnTo>
                <a:lnTo>
                  <a:pt x="0" y="0"/>
                </a:lnTo>
                <a:close/>
              </a:path>
            </a:pathLst>
          </a:custGeom>
          <a:blipFill>
            <a:blip r:embed="rId2"/>
            <a:stretch>
              <a:fillRect l="-2752" t="0" r="-2752" b="0"/>
            </a:stretch>
          </a:blipFill>
        </p:spPr>
      </p:sp>
      <p:sp>
        <p:nvSpPr>
          <p:cNvPr name="TextBox 4" id="4"/>
          <p:cNvSpPr txBox="true"/>
          <p:nvPr/>
        </p:nvSpPr>
        <p:spPr>
          <a:xfrm rot="0">
            <a:off x="17504923" y="9596562"/>
            <a:ext cx="463897"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EFFFF"/>
                </a:solidFill>
                <a:latin typeface="Tomorrow Bold"/>
                <a:ea typeface="Tomorrow Bold"/>
                <a:cs typeface="Tomorrow Bold"/>
                <a:sym typeface="Tomorrow Bold"/>
              </a:rPr>
              <a:t>84</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41629" y="1140490"/>
            <a:ext cx="15004743" cy="729895"/>
          </a:xfrm>
          <a:prstGeom prst="rect">
            <a:avLst/>
          </a:prstGeom>
        </p:spPr>
        <p:txBody>
          <a:bodyPr anchor="t" rtlCol="false" tIns="0" lIns="0" bIns="0" rIns="0">
            <a:spAutoFit/>
          </a:bodyPr>
          <a:lstStyle/>
          <a:p>
            <a:pPr algn="ctr" marL="0" indent="0" lvl="0">
              <a:lnSpc>
                <a:spcPts val="5969"/>
              </a:lnSpc>
              <a:spcBef>
                <a:spcPct val="0"/>
              </a:spcBef>
            </a:pPr>
            <a:r>
              <a:rPr lang="en-US" sz="4263">
                <a:solidFill>
                  <a:srgbClr val="FFFFFF"/>
                </a:solidFill>
                <a:latin typeface="HK Modular"/>
                <a:ea typeface="HK Modular"/>
                <a:cs typeface="HK Modular"/>
                <a:sym typeface="HK Modular"/>
              </a:rPr>
              <a:t>Introdução</a:t>
            </a:r>
          </a:p>
        </p:txBody>
      </p:sp>
      <p:sp>
        <p:nvSpPr>
          <p:cNvPr name="TextBox 4" id="4"/>
          <p:cNvSpPr txBox="true"/>
          <p:nvPr/>
        </p:nvSpPr>
        <p:spPr>
          <a:xfrm rot="0">
            <a:off x="133888" y="2345828"/>
            <a:ext cx="6639734" cy="589915"/>
          </a:xfrm>
          <a:prstGeom prst="rect">
            <a:avLst/>
          </a:prstGeom>
        </p:spPr>
        <p:txBody>
          <a:bodyPr anchor="t" rtlCol="false" tIns="0" lIns="0" bIns="0" rIns="0">
            <a:spAutoFit/>
          </a:bodyPr>
          <a:lstStyle/>
          <a:p>
            <a:pPr algn="ctr" marL="734061" indent="-367031" lvl="1">
              <a:lnSpc>
                <a:spcPts val="4760"/>
              </a:lnSpc>
              <a:buFont typeface="Arial"/>
              <a:buChar char="•"/>
            </a:pPr>
            <a:r>
              <a:rPr lang="en-US" sz="3400">
                <a:solidFill>
                  <a:srgbClr val="FFFFFF"/>
                </a:solidFill>
                <a:latin typeface="HK Modular"/>
                <a:ea typeface="HK Modular"/>
                <a:cs typeface="HK Modular"/>
                <a:sym typeface="HK Modular"/>
              </a:rPr>
              <a:t>MEDIDAS TOMADAS</a:t>
            </a:r>
          </a:p>
        </p:txBody>
      </p:sp>
      <p:grpSp>
        <p:nvGrpSpPr>
          <p:cNvPr name="Group 5" id="5"/>
          <p:cNvGrpSpPr/>
          <p:nvPr/>
        </p:nvGrpSpPr>
        <p:grpSpPr>
          <a:xfrm rot="0">
            <a:off x="17250574" y="9258300"/>
            <a:ext cx="1037426" cy="1037452"/>
            <a:chOff x="0" y="0"/>
            <a:chExt cx="1383234" cy="1383269"/>
          </a:xfrm>
        </p:grpSpPr>
        <p:sp>
          <p:nvSpPr>
            <p:cNvPr name="Freeform 6" id="6"/>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4"/>
              <a:stretch>
                <a:fillRect l="-1" t="0" r="-1" b="0"/>
              </a:stretch>
            </a:blipFill>
          </p:spPr>
        </p:sp>
        <p:sp>
          <p:nvSpPr>
            <p:cNvPr name="TextBox 7" id="7"/>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9</a:t>
              </a:r>
            </a:p>
          </p:txBody>
        </p:sp>
      </p:grpSp>
      <p:sp>
        <p:nvSpPr>
          <p:cNvPr name="TextBox 8" id="8"/>
          <p:cNvSpPr txBox="true"/>
          <p:nvPr/>
        </p:nvSpPr>
        <p:spPr>
          <a:xfrm rot="0">
            <a:off x="405098" y="3411186"/>
            <a:ext cx="16241274" cy="5390515"/>
          </a:xfrm>
          <a:prstGeom prst="rect">
            <a:avLst/>
          </a:prstGeom>
        </p:spPr>
        <p:txBody>
          <a:bodyPr anchor="t" rtlCol="false" tIns="0" lIns="0" bIns="0" rIns="0">
            <a:spAutoFit/>
          </a:bodyPr>
          <a:lstStyle/>
          <a:p>
            <a:pPr algn="l" marL="734059" indent="-367030" lvl="1">
              <a:lnSpc>
                <a:spcPts val="4759"/>
              </a:lnSpc>
              <a:spcBef>
                <a:spcPct val="0"/>
              </a:spcBef>
              <a:buFont typeface="Arial"/>
              <a:buChar char="•"/>
            </a:pPr>
            <a:r>
              <a:rPr lang="en-US" sz="3399">
                <a:solidFill>
                  <a:srgbClr val="FFFFFF"/>
                </a:solidFill>
                <a:latin typeface="HK Modular"/>
                <a:ea typeface="HK Modular"/>
                <a:cs typeface="HK Modular"/>
                <a:sym typeface="HK Modular"/>
              </a:rPr>
              <a:t>R</a:t>
            </a:r>
            <a:r>
              <a:rPr lang="en-US" sz="3399">
                <a:solidFill>
                  <a:srgbClr val="FFFFFF"/>
                </a:solidFill>
                <a:latin typeface="HK Modular"/>
                <a:ea typeface="HK Modular"/>
                <a:cs typeface="HK Modular"/>
                <a:sym typeface="HK Modular"/>
              </a:rPr>
              <a:t>EUNIÃO INICIAL PARA ALINHAMENTO DAS NECESSIDADES DA IES</a:t>
            </a:r>
          </a:p>
          <a:p>
            <a:pPr algn="l">
              <a:lnSpc>
                <a:spcPts val="4759"/>
              </a:lnSpc>
              <a:spcBef>
                <a:spcPct val="0"/>
              </a:spcBef>
            </a:pPr>
          </a:p>
          <a:p>
            <a:pPr algn="l" marL="734059" indent="-367030" lvl="1">
              <a:lnSpc>
                <a:spcPts val="4759"/>
              </a:lnSpc>
              <a:spcBef>
                <a:spcPct val="0"/>
              </a:spcBef>
              <a:buFont typeface="Arial"/>
              <a:buChar char="•"/>
            </a:pPr>
            <a:r>
              <a:rPr lang="en-US" sz="3399">
                <a:solidFill>
                  <a:srgbClr val="FFFFFF"/>
                </a:solidFill>
                <a:latin typeface="HK Modular"/>
                <a:ea typeface="HK Modular"/>
                <a:cs typeface="HK Modular"/>
                <a:sym typeface="HK Modular"/>
              </a:rPr>
              <a:t>DETALHAMENTO DOS DESAFIOS ENFRENTADOS NO PROCESSO EDUCACIONAL</a:t>
            </a:r>
          </a:p>
          <a:p>
            <a:pPr algn="l">
              <a:lnSpc>
                <a:spcPts val="4759"/>
              </a:lnSpc>
              <a:spcBef>
                <a:spcPct val="0"/>
              </a:spcBef>
            </a:pPr>
          </a:p>
          <a:p>
            <a:pPr algn="l" marL="734059" indent="-367030" lvl="1">
              <a:lnSpc>
                <a:spcPts val="4759"/>
              </a:lnSpc>
              <a:spcBef>
                <a:spcPct val="0"/>
              </a:spcBef>
              <a:buFont typeface="Arial"/>
              <a:buChar char="•"/>
            </a:pPr>
            <a:r>
              <a:rPr lang="en-US" sz="3399">
                <a:solidFill>
                  <a:srgbClr val="FFFFFF"/>
                </a:solidFill>
                <a:latin typeface="HK Modular"/>
                <a:ea typeface="HK Modular"/>
                <a:cs typeface="HK Modular"/>
                <a:sym typeface="HK Modular"/>
              </a:rPr>
              <a:t>LEVANTAMENTO E ANÁLISE DOS REQUISITOS PARA O DESENVOLVIMENTO DO TUTOR.IA</a:t>
            </a:r>
          </a:p>
          <a:p>
            <a:pPr algn="l">
              <a:lnSpc>
                <a:spcPts val="4759"/>
              </a:lnSpc>
              <a:spcBef>
                <a:spcPct val="0"/>
              </a:spcBef>
            </a:pPr>
          </a:p>
        </p:txBody>
      </p:sp>
      <p:sp>
        <p:nvSpPr>
          <p:cNvPr name="Freeform 9" id="9"/>
          <p:cNvSpPr/>
          <p:nvPr/>
        </p:nvSpPr>
        <p:spPr>
          <a:xfrm flipH="false" flipV="false" rot="0">
            <a:off x="9664256" y="0"/>
            <a:ext cx="8623744" cy="10334113"/>
          </a:xfrm>
          <a:custGeom>
            <a:avLst/>
            <a:gdLst/>
            <a:ahLst/>
            <a:cxnLst/>
            <a:rect r="r" b="b" t="t" l="l"/>
            <a:pathLst>
              <a:path h="10334113" w="8623744">
                <a:moveTo>
                  <a:pt x="0" y="0"/>
                </a:moveTo>
                <a:lnTo>
                  <a:pt x="8623744" y="0"/>
                </a:lnTo>
                <a:lnTo>
                  <a:pt x="8623744" y="10334113"/>
                </a:lnTo>
                <a:lnTo>
                  <a:pt x="0" y="10334113"/>
                </a:lnTo>
                <a:lnTo>
                  <a:pt x="0" y="0"/>
                </a:lnTo>
                <a:close/>
              </a:path>
            </a:pathLst>
          </a:custGeom>
          <a:blipFill>
            <a:blip r:embed="rId5">
              <a:alphaModFix amt="44999"/>
            </a:blip>
            <a:stretch>
              <a:fillRect l="-5647" t="0" r="-5647"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DAGZqpFXs3E</dc:identifier>
  <dcterms:modified xsi:type="dcterms:W3CDTF">2011-08-01T06:04:30Z</dcterms:modified>
  <cp:revision>1</cp:revision>
  <dc:title>TUTOR.IA - ASSISTENTE VIRTUAL.</dc:title>
</cp:coreProperties>
</file>